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56" r:id="rId2"/>
    <p:sldId id="273" r:id="rId3"/>
    <p:sldId id="257" r:id="rId4"/>
    <p:sldId id="258" r:id="rId5"/>
    <p:sldId id="270" r:id="rId6"/>
    <p:sldId id="297" r:id="rId7"/>
    <p:sldId id="298" r:id="rId8"/>
    <p:sldId id="299" r:id="rId9"/>
    <p:sldId id="300" r:id="rId10"/>
    <p:sldId id="301" r:id="rId11"/>
    <p:sldId id="259" r:id="rId12"/>
    <p:sldId id="284" r:id="rId13"/>
    <p:sldId id="274" r:id="rId14"/>
    <p:sldId id="275" r:id="rId15"/>
    <p:sldId id="276" r:id="rId16"/>
    <p:sldId id="264" r:id="rId17"/>
    <p:sldId id="262" r:id="rId18"/>
    <p:sldId id="303" r:id="rId19"/>
    <p:sldId id="261" r:id="rId20"/>
    <p:sldId id="278" r:id="rId21"/>
    <p:sldId id="285" r:id="rId22"/>
    <p:sldId id="286" r:id="rId23"/>
    <p:sldId id="287" r:id="rId24"/>
    <p:sldId id="305" r:id="rId25"/>
    <p:sldId id="288" r:id="rId26"/>
    <p:sldId id="290" r:id="rId27"/>
    <p:sldId id="291" r:id="rId28"/>
    <p:sldId id="292" r:id="rId29"/>
    <p:sldId id="293" r:id="rId30"/>
    <p:sldId id="294" r:id="rId31"/>
    <p:sldId id="295" r:id="rId32"/>
    <p:sldId id="296" r:id="rId33"/>
    <p:sldId id="260" r:id="rId34"/>
    <p:sldId id="272" r:id="rId35"/>
    <p:sldId id="265" r:id="rId36"/>
    <p:sldId id="266" r:id="rId37"/>
    <p:sldId id="281" r:id="rId38"/>
    <p:sldId id="282" r:id="rId39"/>
    <p:sldId id="283" r:id="rId40"/>
    <p:sldId id="307" r:id="rId41"/>
    <p:sldId id="269" r:id="rId42"/>
    <p:sldId id="271" r:id="rId43"/>
    <p:sldId id="279" r:id="rId44"/>
    <p:sldId id="28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39" autoAdjust="0"/>
  </p:normalViewPr>
  <p:slideViewPr>
    <p:cSldViewPr>
      <p:cViewPr>
        <p:scale>
          <a:sx n="75" d="100"/>
          <a:sy n="75" d="100"/>
        </p:scale>
        <p:origin x="-1326" y="-1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51673-3258-4183-85B2-8C6FA5ED485D}" type="datetimeFigureOut">
              <a:rPr lang="en-IN" smtClean="0"/>
              <a:pPr/>
              <a:t>09-06-2016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A438A2-23DF-4F24-97E2-CB4F6CEBEB8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7A438A2-23DF-4F24-97E2-CB4F6CEBEB8A}"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7A438A2-23DF-4F24-97E2-CB4F6CEBEB8A}" type="slidenum">
              <a:rPr lang="en-IN" smtClean="0"/>
              <a:pPr/>
              <a:t>7</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7A438A2-23DF-4F24-97E2-CB4F6CEBEB8A}" type="slidenum">
              <a:rPr lang="en-IN" smtClean="0"/>
              <a:pPr/>
              <a:t>16</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7A438A2-23DF-4F24-97E2-CB4F6CEBEB8A}" type="slidenum">
              <a:rPr lang="en-IN" smtClean="0"/>
              <a:pPr/>
              <a:t>35</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7A438A2-23DF-4F24-97E2-CB4F6CEBEB8A}" type="slidenum">
              <a:rPr lang="en-IN" smtClean="0"/>
              <a:pPr/>
              <a:t>38</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7A438A2-23DF-4F24-97E2-CB4F6CEBEB8A}" type="slidenum">
              <a:rPr lang="en-IN" smtClean="0"/>
              <a:pPr/>
              <a:t>41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2586B88-7141-42AD-B164-3CF51058BE10}" type="datetime1">
              <a:rPr lang="en-US" smtClean="0"/>
              <a:pPr/>
              <a:t>6/9/2016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362D53-EDBD-4CD8-AA7D-09E758213000}" type="datetime1">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45A6E-E9C2-4A79-93BC-A4A5F09E587E}" type="datetime1">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6D3C8B-81F1-4477-803C-1EDB55E912C4}" type="datetime1">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9BD07A-6AD2-4822-AD24-51435EC0CDCB}" type="datetime1">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A50CE4-D8C9-490C-B1CA-B9E004E3F5BF}" type="datetime1">
              <a:rPr lang="en-US" smtClean="0"/>
              <a:pPr/>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B9B08C4-9A6C-4C19-A306-D5AA70399EED}" type="datetime1">
              <a:rPr lang="en-US" smtClean="0"/>
              <a:pPr/>
              <a:t>6/9/2016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3377F2-D208-4EDC-B9F4-F56D1BA1A360}" type="datetime1">
              <a:rPr lang="en-US" smtClean="0"/>
              <a:pPr/>
              <a:t>6/9/2016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21438-203C-4797-9D26-C487A81EBE15}" type="datetime1">
              <a:rPr lang="en-US" smtClean="0"/>
              <a:pPr/>
              <a:t>6/9/2016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C29C0F3-3F7A-43EF-99B2-42AF7D1BDB08}" type="datetime1">
              <a:rPr lang="en-US" smtClean="0"/>
              <a:pPr/>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BA67A84-2AAF-4E27-81A2-DD56EC7E62EC}" type="datetime1">
              <a:rPr lang="en-US" smtClean="0"/>
              <a:pPr/>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0A0DFDA-31B5-4979-AF2D-633A57779EAD}" type="datetime1">
              <a:rPr lang="en-US" smtClean="0"/>
              <a:pPr/>
              <a:t>6/9/2016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066801"/>
            <a:ext cx="7620000" cy="1600200"/>
          </a:xfrm>
        </p:spPr>
        <p:txBody>
          <a:bodyPr>
            <a:normAutofit fontScale="90000"/>
          </a:bodyPr>
          <a:lstStyle/>
          <a:p>
            <a:r>
              <a:rPr lang="en-IN" sz="5300" b="1" i="1" dirty="0" smtClean="0"/>
              <a:t/>
            </a:r>
            <a:br>
              <a:rPr lang="en-IN" sz="5300" b="1" i="1" dirty="0" smtClean="0"/>
            </a:br>
            <a:r>
              <a:rPr lang="en-IN" sz="5300" i="1" dirty="0" smtClean="0"/>
              <a:t/>
            </a:r>
            <a:br>
              <a:rPr lang="en-IN" sz="5300" i="1" dirty="0" smtClean="0"/>
            </a:br>
            <a:r>
              <a:rPr lang="en-IN" sz="5300" i="1" dirty="0" smtClean="0"/>
              <a:t/>
            </a:r>
            <a:br>
              <a:rPr lang="en-IN" sz="5300" i="1" dirty="0" smtClean="0"/>
            </a:br>
            <a:r>
              <a:rPr lang="en-IN" sz="5300" i="1" dirty="0" smtClean="0"/>
              <a:t/>
            </a:r>
            <a:br>
              <a:rPr lang="en-IN" sz="5300" i="1" dirty="0" smtClean="0"/>
            </a:br>
            <a:r>
              <a:rPr lang="en-IN" sz="5300" i="1" dirty="0" smtClean="0"/>
              <a:t/>
            </a:r>
            <a:br>
              <a:rPr lang="en-IN" sz="5300" i="1" dirty="0" smtClean="0"/>
            </a:br>
            <a:r>
              <a:rPr lang="en-IN" sz="5300" i="1" dirty="0" smtClean="0"/>
              <a:t/>
            </a:r>
            <a:br>
              <a:rPr lang="en-IN" sz="5300" i="1" dirty="0" smtClean="0"/>
            </a:br>
            <a:r>
              <a:rPr lang="en-IN" sz="6000" i="1" u="sng" dirty="0" smtClean="0">
                <a:solidFill>
                  <a:schemeClr val="accent3">
                    <a:lumMod val="60000"/>
                    <a:lumOff val="40000"/>
                  </a:schemeClr>
                </a:solidFill>
              </a:rPr>
              <a:t>PRESENTATION ON</a:t>
            </a:r>
            <a:r>
              <a:rPr lang="en-IN" u="sng" dirty="0" smtClean="0"/>
              <a:t/>
            </a:r>
            <a:br>
              <a:rPr lang="en-IN" u="sng" dirty="0" smtClean="0"/>
            </a:br>
            <a:endParaRPr lang="en-IN" u="sng" dirty="0"/>
          </a:p>
        </p:txBody>
      </p:sp>
      <p:sp>
        <p:nvSpPr>
          <p:cNvPr id="3" name="Subtitle 2"/>
          <p:cNvSpPr>
            <a:spLocks noGrp="1"/>
          </p:cNvSpPr>
          <p:nvPr>
            <p:ph type="subTitle" idx="1"/>
          </p:nvPr>
        </p:nvSpPr>
        <p:spPr>
          <a:xfrm>
            <a:off x="533400" y="2438400"/>
            <a:ext cx="7848600" cy="3505200"/>
          </a:xfrm>
        </p:spPr>
        <p:txBody>
          <a:bodyPr>
            <a:normAutofit fontScale="92500"/>
          </a:bodyPr>
          <a:lstStyle/>
          <a:p>
            <a:r>
              <a:rPr lang="en-IN" b="1" i="1" u="sng" dirty="0" smtClean="0">
                <a:solidFill>
                  <a:schemeClr val="accent3">
                    <a:lumMod val="60000"/>
                    <a:lumOff val="40000"/>
                  </a:schemeClr>
                </a:solidFill>
              </a:rPr>
              <a:t>DANKUNI-SONNAGAR  SECTION OF EDFC PROJECT </a:t>
            </a:r>
            <a:r>
              <a:rPr lang="en-IN" u="sng" dirty="0" smtClean="0">
                <a:solidFill>
                  <a:schemeClr val="accent3">
                    <a:lumMod val="60000"/>
                    <a:lumOff val="40000"/>
                  </a:schemeClr>
                </a:solidFill>
              </a:rPr>
              <a:t/>
            </a:r>
            <a:br>
              <a:rPr lang="en-IN" u="sng" dirty="0" smtClean="0">
                <a:solidFill>
                  <a:schemeClr val="accent3">
                    <a:lumMod val="60000"/>
                    <a:lumOff val="40000"/>
                  </a:schemeClr>
                </a:solidFill>
              </a:rPr>
            </a:br>
            <a:r>
              <a:rPr lang="en-IN" b="1" i="1" u="sng" dirty="0" smtClean="0">
                <a:solidFill>
                  <a:schemeClr val="accent3">
                    <a:lumMod val="60000"/>
                    <a:lumOff val="40000"/>
                  </a:schemeClr>
                </a:solidFill>
              </a:rPr>
              <a:t>Through PPP Mode</a:t>
            </a:r>
          </a:p>
          <a:p>
            <a:endParaRPr lang="en-IN" b="1" i="1" u="sng" dirty="0" smtClean="0">
              <a:solidFill>
                <a:schemeClr val="accent3">
                  <a:lumMod val="60000"/>
                  <a:lumOff val="40000"/>
                </a:schemeClr>
              </a:solidFill>
            </a:endParaRPr>
          </a:p>
          <a:p>
            <a:pPr algn="ctr"/>
            <a:r>
              <a:rPr lang="en-IN" b="1" i="1" dirty="0" smtClean="0">
                <a:solidFill>
                  <a:schemeClr val="accent3">
                    <a:lumMod val="60000"/>
                    <a:lumOff val="40000"/>
                  </a:schemeClr>
                </a:solidFill>
              </a:rPr>
              <a:t>                                                                                                      					                             By</a:t>
            </a:r>
          </a:p>
          <a:p>
            <a:pPr algn="ctr"/>
            <a:endParaRPr lang="en-IN" b="1" i="1" dirty="0" smtClean="0">
              <a:solidFill>
                <a:schemeClr val="accent3">
                  <a:lumMod val="60000"/>
                  <a:lumOff val="40000"/>
                </a:schemeClr>
              </a:solidFill>
            </a:endParaRPr>
          </a:p>
          <a:p>
            <a:r>
              <a:rPr lang="en-IN" b="1" i="1" dirty="0" smtClean="0">
                <a:solidFill>
                  <a:schemeClr val="accent3">
                    <a:lumMod val="60000"/>
                    <a:lumOff val="40000"/>
                  </a:schemeClr>
                </a:solidFill>
              </a:rPr>
              <a:t>V K Madhukar</a:t>
            </a:r>
          </a:p>
          <a:p>
            <a:r>
              <a:rPr lang="en-IN" b="1" i="1" dirty="0" smtClean="0">
                <a:solidFill>
                  <a:schemeClr val="accent3">
                    <a:lumMod val="60000"/>
                    <a:lumOff val="40000"/>
                  </a:schemeClr>
                </a:solidFill>
              </a:rPr>
              <a:t>GGM/PPP/DFCCIL</a:t>
            </a:r>
            <a:endParaRPr lang="en-IN" dirty="0">
              <a:solidFill>
                <a:schemeClr val="accent3">
                  <a:lumMod val="60000"/>
                  <a:lumOff val="4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533400"/>
          </a:xfrm>
        </p:spPr>
        <p:txBody>
          <a:bodyPr>
            <a:normAutofit/>
          </a:bodyPr>
          <a:lstStyle/>
          <a:p>
            <a:r>
              <a:rPr lang="en-IN" sz="2800" dirty="0" smtClean="0"/>
              <a:t>Concession Period</a:t>
            </a:r>
            <a:endParaRPr lang="en-IN" sz="2800" dirty="0"/>
          </a:p>
        </p:txBody>
      </p:sp>
      <p:sp>
        <p:nvSpPr>
          <p:cNvPr id="3" name="Content Placeholder 2"/>
          <p:cNvSpPr>
            <a:spLocks noGrp="1"/>
          </p:cNvSpPr>
          <p:nvPr>
            <p:ph idx="1"/>
          </p:nvPr>
        </p:nvSpPr>
        <p:spPr>
          <a:xfrm>
            <a:off x="457200" y="762000"/>
            <a:ext cx="8229600" cy="5562600"/>
          </a:xfrm>
        </p:spPr>
        <p:txBody>
          <a:bodyPr>
            <a:normAutofit/>
          </a:bodyPr>
          <a:lstStyle/>
          <a:p>
            <a:r>
              <a:rPr lang="en-IN" sz="1800" dirty="0" smtClean="0"/>
              <a:t>Fixed for 25 years including construction period</a:t>
            </a:r>
          </a:p>
          <a:p>
            <a:pPr algn="just"/>
            <a:r>
              <a:rPr lang="en-IN" sz="1800" dirty="0" smtClean="0"/>
              <a:t>subject to both upward and downward revision depending on shortfall/excess of traffic materialisation </a:t>
            </a:r>
            <a:r>
              <a:rPr lang="en-IN" sz="1800" dirty="0" err="1" smtClean="0"/>
              <a:t>vis</a:t>
            </a:r>
            <a:r>
              <a:rPr lang="en-IN" sz="1800" dirty="0" smtClean="0"/>
              <a:t>-a-</a:t>
            </a:r>
            <a:r>
              <a:rPr lang="en-IN" sz="1800" dirty="0" err="1" smtClean="0"/>
              <a:t>vis</a:t>
            </a:r>
            <a:r>
              <a:rPr lang="en-IN" sz="1800" dirty="0" smtClean="0"/>
              <a:t> the specified threshold traffic (80% of the total traffic to be carried during the Concession period expressed in terms of million tonne kilometres) on the Target Date(20 years after signing of the Agreement). </a:t>
            </a:r>
          </a:p>
          <a:p>
            <a:pPr algn="just"/>
            <a:r>
              <a:rPr lang="en-IN" sz="1800" dirty="0" smtClean="0"/>
              <a:t>Threshold traffic shall be determined on the basis of the Feasibility Report. </a:t>
            </a:r>
          </a:p>
          <a:p>
            <a:pPr algn="just"/>
            <a:r>
              <a:rPr lang="en-IN" sz="1800" dirty="0" smtClean="0"/>
              <a:t>For every shortfall of 4%, the Concession shall be extended by one year and the reverse principle shall apply if actual traffic exceeds the threshold traffic.</a:t>
            </a:r>
          </a:p>
          <a:p>
            <a:pPr algn="just"/>
            <a:r>
              <a:rPr lang="en-IN" sz="1800" dirty="0" smtClean="0"/>
              <a:t> However, the concession period shall not be less than 20 years and more than 30 years.</a:t>
            </a:r>
            <a:endParaRPr lang="en-IN" sz="1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fontScale="90000"/>
          </a:bodyPr>
          <a:lstStyle/>
          <a:p>
            <a:pPr algn="ctr"/>
            <a:r>
              <a:rPr lang="en-IN" dirty="0" smtClean="0"/>
              <a:t/>
            </a:r>
            <a:br>
              <a:rPr lang="en-IN" dirty="0" smtClean="0"/>
            </a:br>
            <a:r>
              <a:rPr lang="en-IN" dirty="0" smtClean="0"/>
              <a:t/>
            </a:r>
            <a:br>
              <a:rPr lang="en-IN" dirty="0" smtClean="0"/>
            </a:br>
            <a:r>
              <a:rPr lang="en-IN" sz="3600" b="1" u="sng" dirty="0" smtClean="0"/>
              <a:t>INTRODUCTION OF DFC</a:t>
            </a:r>
            <a:endParaRPr lang="en-IN" sz="3600" b="1" u="sng" dirty="0"/>
          </a:p>
        </p:txBody>
      </p:sp>
      <p:sp>
        <p:nvSpPr>
          <p:cNvPr id="3" name="Content Placeholder 2"/>
          <p:cNvSpPr>
            <a:spLocks noGrp="1"/>
          </p:cNvSpPr>
          <p:nvPr>
            <p:ph idx="1"/>
          </p:nvPr>
        </p:nvSpPr>
        <p:spPr>
          <a:xfrm>
            <a:off x="533400" y="533400"/>
            <a:ext cx="8229600" cy="5867400"/>
          </a:xfrm>
        </p:spPr>
        <p:txBody>
          <a:bodyPr>
            <a:normAutofit/>
          </a:bodyPr>
          <a:lstStyle/>
          <a:p>
            <a:pPr>
              <a:buNone/>
            </a:pPr>
            <a:r>
              <a:rPr lang="en-IN" sz="2000" dirty="0" smtClean="0"/>
              <a:t>     DFCCIL                  SPV (Under MOR);</a:t>
            </a:r>
          </a:p>
          <a:p>
            <a:pPr algn="just">
              <a:buNone/>
            </a:pPr>
            <a:r>
              <a:rPr lang="en-IN" sz="2000" dirty="0" smtClean="0"/>
              <a:t>     DFCCIL will be constructing two corridors–the Western DFC and Eastern DFC - spanning a total length of about 3300 route km and costing approximately one </a:t>
            </a:r>
            <a:r>
              <a:rPr lang="en-IN" sz="2000" dirty="0" err="1" smtClean="0"/>
              <a:t>lakh</a:t>
            </a:r>
            <a:r>
              <a:rPr lang="en-IN" sz="2000" dirty="0" smtClean="0"/>
              <a:t>  </a:t>
            </a:r>
            <a:r>
              <a:rPr lang="en-IN" sz="2000" dirty="0" err="1" smtClean="0"/>
              <a:t>crore</a:t>
            </a:r>
            <a:r>
              <a:rPr lang="en-IN" sz="2000" dirty="0" smtClean="0"/>
              <a:t>.</a:t>
            </a:r>
          </a:p>
          <a:p>
            <a:pPr algn="just">
              <a:buNone/>
            </a:pPr>
            <a:r>
              <a:rPr lang="en-IN" sz="2000" i="1" dirty="0" smtClean="0"/>
              <a:t>     </a:t>
            </a:r>
            <a:r>
              <a:rPr lang="en-IN" sz="2000" dirty="0" err="1" smtClean="0"/>
              <a:t>Dankuni</a:t>
            </a:r>
            <a:r>
              <a:rPr lang="en-IN" sz="2000" dirty="0" smtClean="0"/>
              <a:t>- </a:t>
            </a:r>
            <a:r>
              <a:rPr lang="en-IN" sz="2000" dirty="0" err="1" smtClean="0"/>
              <a:t>Sonnagar</a:t>
            </a:r>
            <a:r>
              <a:rPr lang="en-IN" sz="2000" dirty="0" smtClean="0"/>
              <a:t> Section (540 Km) : through PPP mode as part of EDFC</a:t>
            </a:r>
            <a:endParaRPr lang="en-IN" sz="2000" i="1" dirty="0" smtClean="0"/>
          </a:p>
          <a:p>
            <a:pPr>
              <a:buNone/>
            </a:pPr>
            <a:r>
              <a:rPr lang="en-IN" sz="2000" i="1" dirty="0" smtClean="0"/>
              <a:t>      </a:t>
            </a:r>
            <a:r>
              <a:rPr lang="en-IN" sz="2000" b="1" i="1" u="sng" dirty="0" smtClean="0"/>
              <a:t>Phasing of DFC Corridors</a:t>
            </a:r>
          </a:p>
          <a:p>
            <a:pPr>
              <a:buNone/>
            </a:pPr>
            <a:r>
              <a:rPr lang="en-IN" sz="2400" dirty="0" smtClean="0"/>
              <a:t> </a:t>
            </a:r>
            <a:endParaRPr lang="en-IN" dirty="0" smtClean="0"/>
          </a:p>
          <a:p>
            <a:pPr>
              <a:buNone/>
            </a:pPr>
            <a:endParaRPr lang="en-IN" dirty="0"/>
          </a:p>
        </p:txBody>
      </p:sp>
      <p:cxnSp>
        <p:nvCxnSpPr>
          <p:cNvPr id="5" name="Straight Arrow Connector 4"/>
          <p:cNvCxnSpPr/>
          <p:nvPr/>
        </p:nvCxnSpPr>
        <p:spPr>
          <a:xfrm>
            <a:off x="1828800" y="6858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nvGraphicFramePr>
        <p:xfrm>
          <a:off x="609600" y="2895600"/>
          <a:ext cx="7924800" cy="3778532"/>
        </p:xfrm>
        <a:graphic>
          <a:graphicData uri="http://schemas.openxmlformats.org/drawingml/2006/table">
            <a:tbl>
              <a:tblPr firstRow="1" bandRow="1">
                <a:tableStyleId>{5C22544A-7EE6-4342-B048-85BDC9FD1C3A}</a:tableStyleId>
              </a:tblPr>
              <a:tblGrid>
                <a:gridCol w="3998752"/>
                <a:gridCol w="3926048"/>
              </a:tblGrid>
              <a:tr h="457200">
                <a:tc gridSpan="2">
                  <a:txBody>
                    <a:bodyPr/>
                    <a:lstStyle/>
                    <a:p>
                      <a:r>
                        <a:rPr kumimoji="0" lang="en-IN" sz="1800" b="1" kern="1200" dirty="0" smtClean="0">
                          <a:solidFill>
                            <a:schemeClr val="tx1"/>
                          </a:solidFill>
                          <a:effectLst>
                            <a:outerShdw blurRad="50800" dist="50800" dir="5400000" algn="ctr" rotWithShape="0">
                              <a:schemeClr val="bg1">
                                <a:lumMod val="65000"/>
                              </a:schemeClr>
                            </a:outerShdw>
                          </a:effectLst>
                          <a:latin typeface="+mn-lt"/>
                          <a:ea typeface="+mn-ea"/>
                          <a:cs typeface="+mn-cs"/>
                        </a:rPr>
                        <a:t>Western Corridor (</a:t>
                      </a:r>
                      <a:r>
                        <a:rPr kumimoji="0" lang="en-IN" sz="1800" b="1" kern="1200" dirty="0" err="1" smtClean="0">
                          <a:solidFill>
                            <a:schemeClr val="tx1"/>
                          </a:solidFill>
                          <a:effectLst>
                            <a:outerShdw blurRad="50800" dist="50800" dir="5400000" algn="ctr" rotWithShape="0">
                              <a:schemeClr val="bg1">
                                <a:lumMod val="65000"/>
                              </a:schemeClr>
                            </a:outerShdw>
                          </a:effectLst>
                          <a:latin typeface="+mn-lt"/>
                          <a:ea typeface="+mn-ea"/>
                          <a:cs typeface="+mn-cs"/>
                        </a:rPr>
                        <a:t>Dadri</a:t>
                      </a:r>
                      <a:r>
                        <a:rPr kumimoji="0" lang="en-IN" sz="1800" b="1" kern="1200" dirty="0" smtClean="0">
                          <a:solidFill>
                            <a:schemeClr val="tx1"/>
                          </a:solidFill>
                          <a:effectLst>
                            <a:outerShdw blurRad="50800" dist="50800" dir="5400000" algn="ctr" rotWithShape="0">
                              <a:schemeClr val="bg1">
                                <a:lumMod val="65000"/>
                              </a:schemeClr>
                            </a:outerShdw>
                          </a:effectLst>
                          <a:latin typeface="+mn-lt"/>
                          <a:ea typeface="+mn-ea"/>
                          <a:cs typeface="+mn-cs"/>
                        </a:rPr>
                        <a:t> to JNPT) (Funding by JAICA)</a:t>
                      </a:r>
                      <a:endParaRPr lang="en-IN" dirty="0">
                        <a:solidFill>
                          <a:schemeClr val="tx1"/>
                        </a:solidFill>
                        <a:effectLst>
                          <a:outerShdw blurRad="50800" dist="50800" dir="5400000" algn="ctr" rotWithShape="0">
                            <a:schemeClr val="bg1">
                              <a:lumMod val="65000"/>
                            </a:schemeClr>
                          </a:outerShdw>
                        </a:effectLst>
                      </a:endParaRPr>
                    </a:p>
                  </a:txBody>
                  <a:tcPr/>
                </a:tc>
                <a:tc hMerge="1">
                  <a:txBody>
                    <a:bodyPr/>
                    <a:lstStyle/>
                    <a:p>
                      <a:endParaRPr lang="en-IN"/>
                    </a:p>
                  </a:txBody>
                  <a:tcPr/>
                </a:tc>
              </a:tr>
              <a:tr h="297321">
                <a:tc>
                  <a:txBody>
                    <a:bodyPr/>
                    <a:lstStyle/>
                    <a:p>
                      <a:pPr>
                        <a:lnSpc>
                          <a:spcPct val="115000"/>
                        </a:lnSpc>
                        <a:spcAft>
                          <a:spcPts val="0"/>
                        </a:spcAft>
                      </a:pPr>
                      <a:r>
                        <a:rPr lang="en-IN" sz="1800" dirty="0">
                          <a:latin typeface="Times New Roman"/>
                          <a:ea typeface="Calibri"/>
                          <a:cs typeface="Mangal"/>
                        </a:rPr>
                        <a:t>Phase I </a:t>
                      </a:r>
                      <a:endParaRPr lang="en-IN" sz="1800" dirty="0">
                        <a:latin typeface="Calibri"/>
                        <a:ea typeface="Calibri"/>
                        <a:cs typeface="Mangal"/>
                      </a:endParaRPr>
                    </a:p>
                  </a:txBody>
                  <a:tcPr marL="68580" marR="68580" marT="0" marB="0"/>
                </a:tc>
                <a:tc>
                  <a:txBody>
                    <a:bodyPr/>
                    <a:lstStyle/>
                    <a:p>
                      <a:pPr>
                        <a:lnSpc>
                          <a:spcPct val="115000"/>
                        </a:lnSpc>
                        <a:spcAft>
                          <a:spcPts val="0"/>
                        </a:spcAft>
                      </a:pPr>
                      <a:r>
                        <a:rPr lang="en-IN" sz="1800" dirty="0">
                          <a:latin typeface="Times New Roman"/>
                          <a:ea typeface="Calibri"/>
                          <a:cs typeface="Mangal"/>
                        </a:rPr>
                        <a:t>Rewari-Vadodara</a:t>
                      </a:r>
                      <a:endParaRPr lang="en-IN" sz="1800" dirty="0">
                        <a:latin typeface="Calibri"/>
                        <a:ea typeface="Calibri"/>
                        <a:cs typeface="Mangal"/>
                      </a:endParaRPr>
                    </a:p>
                  </a:txBody>
                  <a:tcPr marL="68580" marR="68580" marT="0" marB="0"/>
                </a:tc>
              </a:tr>
              <a:tr h="297321">
                <a:tc>
                  <a:txBody>
                    <a:bodyPr/>
                    <a:lstStyle/>
                    <a:p>
                      <a:pPr>
                        <a:lnSpc>
                          <a:spcPct val="115000"/>
                        </a:lnSpc>
                        <a:spcAft>
                          <a:spcPts val="0"/>
                        </a:spcAft>
                      </a:pPr>
                      <a:r>
                        <a:rPr lang="en-IN" sz="1800" dirty="0">
                          <a:latin typeface="Times New Roman"/>
                          <a:ea typeface="Calibri"/>
                          <a:cs typeface="Mangal"/>
                        </a:rPr>
                        <a:t>Phase II </a:t>
                      </a:r>
                      <a:endParaRPr lang="en-IN" sz="1800" dirty="0">
                        <a:latin typeface="Calibri"/>
                        <a:ea typeface="Calibri"/>
                        <a:cs typeface="Mangal"/>
                      </a:endParaRPr>
                    </a:p>
                  </a:txBody>
                  <a:tcPr marL="68580" marR="68580" marT="0" marB="0"/>
                </a:tc>
                <a:tc>
                  <a:txBody>
                    <a:bodyPr/>
                    <a:lstStyle/>
                    <a:p>
                      <a:pPr>
                        <a:lnSpc>
                          <a:spcPct val="115000"/>
                        </a:lnSpc>
                        <a:spcAft>
                          <a:spcPts val="0"/>
                        </a:spcAft>
                      </a:pPr>
                      <a:r>
                        <a:rPr lang="en-IN" sz="1800">
                          <a:latin typeface="Times New Roman"/>
                          <a:ea typeface="Calibri"/>
                          <a:cs typeface="Mangal"/>
                        </a:rPr>
                        <a:t>Vadodara-JNPT</a:t>
                      </a:r>
                      <a:endParaRPr lang="en-IN" sz="1800">
                        <a:latin typeface="Calibri"/>
                        <a:ea typeface="Calibri"/>
                        <a:cs typeface="Mangal"/>
                      </a:endParaRPr>
                    </a:p>
                  </a:txBody>
                  <a:tcPr marL="68580" marR="68580" marT="0" marB="0"/>
                </a:tc>
              </a:tr>
              <a:tr h="297321">
                <a:tc>
                  <a:txBody>
                    <a:bodyPr/>
                    <a:lstStyle/>
                    <a:p>
                      <a:pPr>
                        <a:lnSpc>
                          <a:spcPct val="115000"/>
                        </a:lnSpc>
                        <a:spcAft>
                          <a:spcPts val="0"/>
                        </a:spcAft>
                      </a:pPr>
                      <a:r>
                        <a:rPr lang="en-IN" sz="1800" dirty="0">
                          <a:latin typeface="Times New Roman"/>
                          <a:ea typeface="Calibri"/>
                          <a:cs typeface="Mangal"/>
                        </a:rPr>
                        <a:t>Phase III </a:t>
                      </a:r>
                      <a:endParaRPr lang="en-IN" sz="1800" dirty="0">
                        <a:latin typeface="Calibri"/>
                        <a:ea typeface="Calibri"/>
                        <a:cs typeface="Mangal"/>
                      </a:endParaRPr>
                    </a:p>
                  </a:txBody>
                  <a:tcPr marL="68580" marR="68580" marT="0" marB="0"/>
                </a:tc>
                <a:tc>
                  <a:txBody>
                    <a:bodyPr/>
                    <a:lstStyle/>
                    <a:p>
                      <a:pPr>
                        <a:lnSpc>
                          <a:spcPct val="115000"/>
                        </a:lnSpc>
                        <a:spcAft>
                          <a:spcPts val="0"/>
                        </a:spcAft>
                      </a:pPr>
                      <a:r>
                        <a:rPr lang="en-IN" sz="1800" dirty="0">
                          <a:latin typeface="Times New Roman"/>
                          <a:ea typeface="Calibri"/>
                          <a:cs typeface="Mangal"/>
                        </a:rPr>
                        <a:t>Rewari-Dadri</a:t>
                      </a:r>
                      <a:endParaRPr lang="en-IN" sz="1800" dirty="0">
                        <a:latin typeface="Calibri"/>
                        <a:ea typeface="Calibri"/>
                        <a:cs typeface="Mangal"/>
                      </a:endParaRPr>
                    </a:p>
                  </a:txBody>
                  <a:tcPr marL="68580" marR="68580" marT="0" marB="0"/>
                </a:tc>
              </a:tr>
              <a:tr h="42519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b="1" kern="1200" dirty="0" smtClean="0">
                          <a:solidFill>
                            <a:schemeClr val="tx1"/>
                          </a:solidFill>
                          <a:effectLst>
                            <a:outerShdw blurRad="50800" dist="50800" dir="5400000" algn="ctr" rotWithShape="0">
                              <a:schemeClr val="bg1">
                                <a:lumMod val="50000"/>
                              </a:schemeClr>
                            </a:outerShdw>
                          </a:effectLst>
                          <a:latin typeface="+mn-lt"/>
                          <a:ea typeface="+mn-ea"/>
                          <a:cs typeface="+mn-cs"/>
                        </a:rPr>
                        <a:t>Eastern Corridor (Ludhiana- </a:t>
                      </a:r>
                      <a:r>
                        <a:rPr kumimoji="0" lang="en-IN" sz="1800" b="1" kern="1200" dirty="0" err="1" smtClean="0">
                          <a:solidFill>
                            <a:schemeClr val="tx1"/>
                          </a:solidFill>
                          <a:effectLst>
                            <a:outerShdw blurRad="50800" dist="50800" dir="5400000" algn="ctr" rotWithShape="0">
                              <a:schemeClr val="bg1">
                                <a:lumMod val="50000"/>
                              </a:schemeClr>
                            </a:outerShdw>
                          </a:effectLst>
                          <a:latin typeface="+mn-lt"/>
                          <a:ea typeface="+mn-ea"/>
                          <a:cs typeface="+mn-cs"/>
                        </a:rPr>
                        <a:t>Dadri</a:t>
                      </a:r>
                      <a:r>
                        <a:rPr kumimoji="0" lang="en-IN" sz="1800" b="1" kern="1200" dirty="0" smtClean="0">
                          <a:solidFill>
                            <a:schemeClr val="tx1"/>
                          </a:solidFill>
                          <a:effectLst>
                            <a:outerShdw blurRad="50800" dist="50800" dir="5400000" algn="ctr" rotWithShape="0">
                              <a:schemeClr val="bg1">
                                <a:lumMod val="50000"/>
                              </a:schemeClr>
                            </a:outerShdw>
                          </a:effectLst>
                          <a:latin typeface="+mn-lt"/>
                          <a:ea typeface="+mn-ea"/>
                          <a:cs typeface="+mn-cs"/>
                        </a:rPr>
                        <a:t>- </a:t>
                      </a:r>
                      <a:r>
                        <a:rPr kumimoji="0" lang="en-IN" sz="1800" b="1" kern="1200" dirty="0" err="1" smtClean="0">
                          <a:solidFill>
                            <a:schemeClr val="tx1"/>
                          </a:solidFill>
                          <a:effectLst>
                            <a:outerShdw blurRad="50800" dist="50800" dir="5400000" algn="ctr" rotWithShape="0">
                              <a:schemeClr val="bg1">
                                <a:lumMod val="50000"/>
                              </a:schemeClr>
                            </a:outerShdw>
                          </a:effectLst>
                          <a:latin typeface="+mn-lt"/>
                          <a:ea typeface="+mn-ea"/>
                          <a:cs typeface="+mn-cs"/>
                        </a:rPr>
                        <a:t>Dankuni</a:t>
                      </a:r>
                      <a:r>
                        <a:rPr kumimoji="0" lang="en-IN" sz="1800" b="1" kern="1200" dirty="0" smtClean="0">
                          <a:solidFill>
                            <a:schemeClr val="tx1"/>
                          </a:solidFill>
                          <a:effectLst>
                            <a:outerShdw blurRad="50800" dist="50800" dir="5400000" algn="ctr" rotWithShape="0">
                              <a:schemeClr val="bg1">
                                <a:lumMod val="50000"/>
                              </a:schemeClr>
                            </a:outerShdw>
                          </a:effectLst>
                          <a:latin typeface="+mn-lt"/>
                          <a:ea typeface="+mn-ea"/>
                          <a:cs typeface="+mn-cs"/>
                        </a:rPr>
                        <a:t>) (Funding by World Bank)</a:t>
                      </a:r>
                    </a:p>
                  </a:txBody>
                  <a:tcPr>
                    <a:solidFill>
                      <a:srgbClr val="0070C0"/>
                    </a:solidFill>
                  </a:tcPr>
                </a:tc>
                <a:tc hMerge="1">
                  <a:txBody>
                    <a:bodyPr/>
                    <a:lstStyle/>
                    <a:p>
                      <a:endParaRPr lang="en-IN"/>
                    </a:p>
                  </a:txBody>
                  <a:tcPr/>
                </a:tc>
              </a:tr>
              <a:tr h="297321">
                <a:tc>
                  <a:txBody>
                    <a:bodyPr/>
                    <a:lstStyle/>
                    <a:p>
                      <a:pPr>
                        <a:lnSpc>
                          <a:spcPct val="115000"/>
                        </a:lnSpc>
                        <a:spcAft>
                          <a:spcPts val="0"/>
                        </a:spcAft>
                      </a:pPr>
                      <a:r>
                        <a:rPr lang="en-IN" sz="1800" dirty="0">
                          <a:latin typeface="Times New Roman"/>
                          <a:ea typeface="Calibri"/>
                          <a:cs typeface="Mangal"/>
                        </a:rPr>
                        <a:t>Phase I- APL 1 </a:t>
                      </a:r>
                      <a:endParaRPr lang="en-IN" sz="1800" dirty="0">
                        <a:latin typeface="Calibri"/>
                        <a:ea typeface="Calibri"/>
                        <a:cs typeface="Mangal"/>
                      </a:endParaRPr>
                    </a:p>
                  </a:txBody>
                  <a:tcPr marL="68580" marR="68580" marT="0" marB="0"/>
                </a:tc>
                <a:tc>
                  <a:txBody>
                    <a:bodyPr/>
                    <a:lstStyle/>
                    <a:p>
                      <a:pPr>
                        <a:lnSpc>
                          <a:spcPct val="115000"/>
                        </a:lnSpc>
                        <a:spcAft>
                          <a:spcPts val="0"/>
                        </a:spcAft>
                      </a:pPr>
                      <a:r>
                        <a:rPr lang="en-IN" sz="1800" dirty="0">
                          <a:latin typeface="Times New Roman"/>
                          <a:ea typeface="Calibri"/>
                          <a:cs typeface="Mangal"/>
                        </a:rPr>
                        <a:t>Khurja-Kanpur</a:t>
                      </a:r>
                      <a:endParaRPr lang="en-IN" sz="1800" dirty="0">
                        <a:latin typeface="Calibri"/>
                        <a:ea typeface="Calibri"/>
                        <a:cs typeface="Mangal"/>
                      </a:endParaRPr>
                    </a:p>
                  </a:txBody>
                  <a:tcPr marL="68580" marR="68580" marT="0" marB="0"/>
                </a:tc>
              </a:tr>
              <a:tr h="297321">
                <a:tc>
                  <a:txBody>
                    <a:bodyPr/>
                    <a:lstStyle/>
                    <a:p>
                      <a:pPr>
                        <a:lnSpc>
                          <a:spcPct val="115000"/>
                        </a:lnSpc>
                        <a:spcAft>
                          <a:spcPts val="0"/>
                        </a:spcAft>
                      </a:pPr>
                      <a:r>
                        <a:rPr lang="en-IN" sz="1800" dirty="0">
                          <a:latin typeface="Times New Roman"/>
                          <a:ea typeface="Calibri"/>
                          <a:cs typeface="Mangal"/>
                        </a:rPr>
                        <a:t>Phase II- APL 2 </a:t>
                      </a:r>
                      <a:endParaRPr lang="en-IN" sz="1800" dirty="0">
                        <a:latin typeface="Calibri"/>
                        <a:ea typeface="Calibri"/>
                        <a:cs typeface="Mangal"/>
                      </a:endParaRPr>
                    </a:p>
                  </a:txBody>
                  <a:tcPr marL="68580" marR="68580" marT="0" marB="0"/>
                </a:tc>
                <a:tc>
                  <a:txBody>
                    <a:bodyPr/>
                    <a:lstStyle/>
                    <a:p>
                      <a:pPr>
                        <a:lnSpc>
                          <a:spcPct val="115000"/>
                        </a:lnSpc>
                        <a:spcAft>
                          <a:spcPts val="0"/>
                        </a:spcAft>
                      </a:pPr>
                      <a:r>
                        <a:rPr lang="en-IN" sz="1800" dirty="0">
                          <a:latin typeface="Times New Roman"/>
                          <a:ea typeface="Calibri"/>
                          <a:cs typeface="Mangal"/>
                        </a:rPr>
                        <a:t>Kanpur- Mughalsarai</a:t>
                      </a:r>
                      <a:endParaRPr lang="en-IN" sz="1800" dirty="0">
                        <a:latin typeface="Calibri"/>
                        <a:ea typeface="Calibri"/>
                        <a:cs typeface="Mangal"/>
                      </a:endParaRPr>
                    </a:p>
                  </a:txBody>
                  <a:tcPr marL="68580" marR="68580" marT="0" marB="0"/>
                </a:tc>
              </a:tr>
              <a:tr h="297321">
                <a:tc>
                  <a:txBody>
                    <a:bodyPr/>
                    <a:lstStyle/>
                    <a:p>
                      <a:pPr>
                        <a:lnSpc>
                          <a:spcPct val="115000"/>
                        </a:lnSpc>
                        <a:spcAft>
                          <a:spcPts val="0"/>
                        </a:spcAft>
                      </a:pPr>
                      <a:r>
                        <a:rPr lang="en-IN" sz="1800" dirty="0">
                          <a:latin typeface="Times New Roman"/>
                          <a:ea typeface="Calibri"/>
                          <a:cs typeface="Mangal"/>
                        </a:rPr>
                        <a:t>Phase III- APL 3 </a:t>
                      </a:r>
                      <a:endParaRPr lang="en-IN" sz="1800" dirty="0">
                        <a:latin typeface="Calibri"/>
                        <a:ea typeface="Calibri"/>
                        <a:cs typeface="Mangal"/>
                      </a:endParaRPr>
                    </a:p>
                  </a:txBody>
                  <a:tcPr marL="68580" marR="68580" marT="0" marB="0"/>
                </a:tc>
                <a:tc>
                  <a:txBody>
                    <a:bodyPr/>
                    <a:lstStyle/>
                    <a:p>
                      <a:pPr>
                        <a:lnSpc>
                          <a:spcPct val="115000"/>
                        </a:lnSpc>
                        <a:spcAft>
                          <a:spcPts val="0"/>
                        </a:spcAft>
                      </a:pPr>
                      <a:r>
                        <a:rPr lang="en-IN" sz="1800" dirty="0" err="1" smtClean="0">
                          <a:latin typeface="Times New Roman"/>
                          <a:ea typeface="Calibri"/>
                          <a:cs typeface="Mangal"/>
                        </a:rPr>
                        <a:t>Khurja</a:t>
                      </a:r>
                      <a:r>
                        <a:rPr lang="en-IN" sz="1800" dirty="0" smtClean="0">
                          <a:latin typeface="Times New Roman"/>
                          <a:ea typeface="Calibri"/>
                          <a:cs typeface="Mangal"/>
                        </a:rPr>
                        <a:t>-Ludhiana</a:t>
                      </a:r>
                      <a:endParaRPr lang="en-IN" sz="1800" dirty="0">
                        <a:latin typeface="Calibri"/>
                        <a:ea typeface="Calibri"/>
                        <a:cs typeface="Mangal"/>
                      </a:endParaRPr>
                    </a:p>
                  </a:txBody>
                  <a:tcPr marL="68580" marR="68580" marT="0" marB="0"/>
                </a:tc>
              </a:tr>
              <a:tr h="297321">
                <a:tc>
                  <a:txBody>
                    <a:bodyPr/>
                    <a:lstStyle/>
                    <a:p>
                      <a:pPr>
                        <a:lnSpc>
                          <a:spcPct val="115000"/>
                        </a:lnSpc>
                        <a:spcAft>
                          <a:spcPts val="0"/>
                        </a:spcAft>
                      </a:pPr>
                      <a:r>
                        <a:rPr lang="en-IN" sz="1800" dirty="0">
                          <a:latin typeface="Times New Roman"/>
                          <a:ea typeface="Calibri"/>
                          <a:cs typeface="Mangal"/>
                        </a:rPr>
                        <a:t>Phase Ia (Funding by Ministry of Railways) </a:t>
                      </a:r>
                      <a:endParaRPr lang="en-IN" sz="1800" dirty="0">
                        <a:latin typeface="Calibri"/>
                        <a:ea typeface="Calibri"/>
                        <a:cs typeface="Mangal"/>
                      </a:endParaRPr>
                    </a:p>
                  </a:txBody>
                  <a:tcPr marL="68580" marR="68580" marT="0" marB="0"/>
                </a:tc>
                <a:tc>
                  <a:txBody>
                    <a:bodyPr/>
                    <a:lstStyle/>
                    <a:p>
                      <a:pPr>
                        <a:lnSpc>
                          <a:spcPct val="115000"/>
                        </a:lnSpc>
                        <a:spcAft>
                          <a:spcPts val="0"/>
                        </a:spcAft>
                      </a:pPr>
                      <a:r>
                        <a:rPr lang="en-IN" sz="1800" dirty="0" err="1" smtClean="0">
                          <a:latin typeface="Times New Roman"/>
                          <a:ea typeface="Calibri"/>
                          <a:cs typeface="Mangal"/>
                        </a:rPr>
                        <a:t>Mughalsarai</a:t>
                      </a:r>
                      <a:r>
                        <a:rPr lang="en-IN" sz="1800" dirty="0" smtClean="0">
                          <a:latin typeface="Times New Roman"/>
                          <a:ea typeface="Calibri"/>
                          <a:cs typeface="Mangal"/>
                        </a:rPr>
                        <a:t>- </a:t>
                      </a:r>
                      <a:r>
                        <a:rPr lang="en-IN" sz="1800" dirty="0" err="1" smtClean="0">
                          <a:latin typeface="Times New Roman"/>
                          <a:ea typeface="Calibri"/>
                          <a:cs typeface="Mangal"/>
                        </a:rPr>
                        <a:t>Sonnagar</a:t>
                      </a:r>
                      <a:endParaRPr lang="en-IN" sz="1800" dirty="0">
                        <a:latin typeface="Calibri"/>
                        <a:ea typeface="Calibri"/>
                        <a:cs typeface="Mangal"/>
                      </a:endParaRPr>
                    </a:p>
                  </a:txBody>
                  <a:tcPr marL="68580" marR="68580" marT="0" marB="0"/>
                </a:tc>
              </a:tr>
              <a:tr h="372392">
                <a:tc>
                  <a:txBody>
                    <a:bodyPr/>
                    <a:lstStyle/>
                    <a:p>
                      <a:pPr>
                        <a:lnSpc>
                          <a:spcPct val="115000"/>
                        </a:lnSpc>
                        <a:spcAft>
                          <a:spcPts val="0"/>
                        </a:spcAft>
                      </a:pPr>
                      <a:r>
                        <a:rPr lang="en-IN" sz="1800" dirty="0" smtClean="0">
                          <a:latin typeface="Times New Roman"/>
                          <a:ea typeface="Calibri"/>
                          <a:cs typeface="Mangal"/>
                        </a:rPr>
                        <a:t>Phase</a:t>
                      </a:r>
                      <a:r>
                        <a:rPr lang="en-IN" sz="1800" baseline="0" dirty="0" smtClean="0">
                          <a:latin typeface="Times New Roman"/>
                          <a:ea typeface="Calibri"/>
                          <a:cs typeface="Mangal"/>
                        </a:rPr>
                        <a:t> IV- (Funding through PPP)</a:t>
                      </a:r>
                      <a:endParaRPr lang="en-IN" sz="1800" dirty="0">
                        <a:latin typeface="Calibri"/>
                        <a:ea typeface="Calibri"/>
                        <a:cs typeface="Mangal"/>
                      </a:endParaRPr>
                    </a:p>
                  </a:txBody>
                  <a:tcPr marL="68580" marR="68580" marT="0" marB="0"/>
                </a:tc>
                <a:tc>
                  <a:txBody>
                    <a:bodyPr/>
                    <a:lstStyle/>
                    <a:p>
                      <a:pPr>
                        <a:lnSpc>
                          <a:spcPct val="115000"/>
                        </a:lnSpc>
                        <a:spcAft>
                          <a:spcPts val="0"/>
                        </a:spcAft>
                      </a:pPr>
                      <a:r>
                        <a:rPr lang="en-IN" sz="1800" dirty="0" err="1" smtClean="0">
                          <a:latin typeface="Times New Roman"/>
                          <a:ea typeface="Calibri"/>
                          <a:cs typeface="Mangal"/>
                        </a:rPr>
                        <a:t>Dankuni</a:t>
                      </a:r>
                      <a:r>
                        <a:rPr lang="en-IN" sz="1800" dirty="0" smtClean="0">
                          <a:latin typeface="Times New Roman"/>
                          <a:ea typeface="Calibri"/>
                          <a:cs typeface="Mangal"/>
                        </a:rPr>
                        <a:t>- </a:t>
                      </a:r>
                      <a:r>
                        <a:rPr lang="en-IN" sz="1800" dirty="0" err="1" smtClean="0">
                          <a:latin typeface="Times New Roman"/>
                          <a:ea typeface="Calibri"/>
                          <a:cs typeface="Mangal"/>
                        </a:rPr>
                        <a:t>Sonnagar</a:t>
                      </a:r>
                      <a:endParaRPr lang="en-IN" sz="1800" dirty="0">
                        <a:latin typeface="Calibri"/>
                        <a:ea typeface="Calibri"/>
                        <a:cs typeface="Mangal"/>
                      </a:endParaRPr>
                    </a:p>
                  </a:txBody>
                  <a:tcPr marL="68580" marR="68580" marT="0" marB="0"/>
                </a:tc>
              </a:tr>
            </a:tbl>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pic>
        <p:nvPicPr>
          <p:cNvPr id="1026" name="Picture 2"/>
          <p:cNvPicPr>
            <a:picLocks noChangeAspect="1" noChangeArrowheads="1"/>
          </p:cNvPicPr>
          <p:nvPr/>
        </p:nvPicPr>
        <p:blipFill>
          <a:blip r:embed="rId2" cstate="email"/>
          <a:srcRect/>
          <a:stretch>
            <a:fillRect/>
          </a:stretch>
        </p:blipFill>
        <p:spPr bwMode="auto">
          <a:xfrm>
            <a:off x="1066800" y="152400"/>
            <a:ext cx="7010400" cy="6705600"/>
          </a:xfrm>
          <a:prstGeom prst="rect">
            <a:avLst/>
          </a:prstGeom>
          <a:solidFill>
            <a:srgbClr val="FFFFFF"/>
          </a:solid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IN" sz="3600" u="sng" dirty="0" smtClean="0"/>
              <a:t>Proposed PPP Model (Under Finalization)</a:t>
            </a:r>
            <a:endParaRPr lang="en-IN" sz="3600" u="sng" dirty="0"/>
          </a:p>
        </p:txBody>
      </p:sp>
      <p:sp>
        <p:nvSpPr>
          <p:cNvPr id="3" name="Content Placeholder 2"/>
          <p:cNvSpPr>
            <a:spLocks noGrp="1"/>
          </p:cNvSpPr>
          <p:nvPr>
            <p:ph idx="1"/>
          </p:nvPr>
        </p:nvSpPr>
        <p:spPr>
          <a:xfrm>
            <a:off x="457200" y="609600"/>
            <a:ext cx="8229600" cy="5715000"/>
          </a:xfrm>
        </p:spPr>
        <p:txBody>
          <a:bodyPr>
            <a:noAutofit/>
          </a:bodyPr>
          <a:lstStyle/>
          <a:p>
            <a:pPr algn="just">
              <a:buNone/>
            </a:pPr>
            <a:r>
              <a:rPr lang="en-IN" sz="1800" dirty="0" smtClean="0"/>
              <a:t>The broad framework of PPP model (</a:t>
            </a:r>
            <a:r>
              <a:rPr lang="en-IN" sz="1800" i="1" dirty="0" smtClean="0"/>
              <a:t>provided by DFCCIL) as considered for financial viability </a:t>
            </a:r>
            <a:r>
              <a:rPr lang="en-IN" sz="1800" dirty="0" smtClean="0"/>
              <a:t>assessment for Project Stretch is detailed below.</a:t>
            </a:r>
          </a:p>
          <a:p>
            <a:pPr algn="just">
              <a:buNone/>
            </a:pPr>
            <a:endParaRPr lang="en-IN" sz="900" dirty="0" smtClean="0"/>
          </a:p>
          <a:p>
            <a:pPr marL="342900" indent="-342900" algn="just">
              <a:buNone/>
            </a:pPr>
            <a:r>
              <a:rPr lang="en-IN" sz="1800" dirty="0" smtClean="0"/>
              <a:t>a)  The Concessionaire would be selected through competitive bidding.</a:t>
            </a:r>
          </a:p>
          <a:p>
            <a:pPr algn="just">
              <a:buNone/>
            </a:pPr>
            <a:r>
              <a:rPr lang="en-IN" sz="1800" dirty="0" smtClean="0"/>
              <a:t>b) The concessionaire would construct the line and maintain the infrastructure i.e. Civil engineering, Signalling, OHE and station building for the concession period of 25 years.</a:t>
            </a:r>
          </a:p>
          <a:p>
            <a:pPr algn="just">
              <a:buNone/>
            </a:pPr>
            <a:r>
              <a:rPr lang="en-IN" sz="1800" dirty="0" smtClean="0"/>
              <a:t>c) In case 80% of the total traffic during the concession period is not reached on the target date (20 years), for every 4% shortfall, the concession period shall be extended by one year and the reverse principle shall apply if the actual traffic exceeds the threshold traffic. However, the concession period shall not be shorter than 20 years or longer than 30 years.</a:t>
            </a:r>
          </a:p>
          <a:p>
            <a:pPr algn="just">
              <a:buNone/>
            </a:pPr>
            <a:r>
              <a:rPr lang="en-IN" sz="1800" dirty="0" smtClean="0"/>
              <a:t>d) 50% of the gross revenue on basis of inter railway financial adjustment principle would be  allocated to the concessionaire. The revenue payable for all trains run on the section and also the trains that are supposed to run in the section based on routing protocol agreed upfront.</a:t>
            </a:r>
          </a:p>
          <a:p>
            <a:pPr algn="just">
              <a:buNone/>
            </a:pPr>
            <a:r>
              <a:rPr lang="en-IN" sz="1800" dirty="0" smtClean="0"/>
              <a:t>e) The bidding parameter would be the premium offered to the government or the VGF (grant) demanded from the government.</a:t>
            </a:r>
            <a:endParaRPr lang="en-IN" sz="18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IN" sz="2800" dirty="0" smtClean="0"/>
              <a:t>Fundamental Design Parameters (SOD approved)</a:t>
            </a:r>
            <a:endParaRPr lang="en-IN" sz="2800" dirty="0"/>
          </a:p>
        </p:txBody>
      </p:sp>
      <p:graphicFrame>
        <p:nvGraphicFramePr>
          <p:cNvPr id="4" name="Content Placeholder 3"/>
          <p:cNvGraphicFramePr>
            <a:graphicFrameLocks noGrp="1"/>
          </p:cNvGraphicFramePr>
          <p:nvPr>
            <p:ph idx="1"/>
          </p:nvPr>
        </p:nvGraphicFramePr>
        <p:xfrm>
          <a:off x="304800" y="838201"/>
          <a:ext cx="8610600" cy="5968538"/>
        </p:xfrm>
        <a:graphic>
          <a:graphicData uri="http://schemas.openxmlformats.org/drawingml/2006/table">
            <a:tbl>
              <a:tblPr firstRow="1" bandRow="1">
                <a:tableStyleId>{5C22544A-7EE6-4342-B048-85BDC9FD1C3A}</a:tableStyleId>
              </a:tblPr>
              <a:tblGrid>
                <a:gridCol w="2969172"/>
                <a:gridCol w="5641428"/>
              </a:tblGrid>
              <a:tr h="399010">
                <a:tc>
                  <a:txBody>
                    <a:bodyPr/>
                    <a:lstStyle/>
                    <a:p>
                      <a:pPr algn="ctr"/>
                      <a:r>
                        <a:rPr lang="en-IN" dirty="0" smtClean="0"/>
                        <a:t>Parameter</a:t>
                      </a:r>
                      <a:endParaRPr lang="en-IN" dirty="0"/>
                    </a:p>
                  </a:txBody>
                  <a:tcPr/>
                </a:tc>
                <a:tc>
                  <a:txBody>
                    <a:bodyPr/>
                    <a:lstStyle/>
                    <a:p>
                      <a:pPr algn="ctr"/>
                      <a:r>
                        <a:rPr lang="en-IN" dirty="0" smtClean="0"/>
                        <a:t>Specifications</a:t>
                      </a:r>
                      <a:endParaRPr lang="en-IN" dirty="0"/>
                    </a:p>
                  </a:txBody>
                  <a:tcPr/>
                </a:tc>
              </a:tr>
              <a:tr h="399010">
                <a:tc>
                  <a:txBody>
                    <a:bodyPr/>
                    <a:lstStyle/>
                    <a:p>
                      <a:r>
                        <a:rPr lang="en-IN" dirty="0" smtClean="0"/>
                        <a:t>Axle Load</a:t>
                      </a:r>
                      <a:endParaRPr lang="en-IN" dirty="0"/>
                    </a:p>
                  </a:txBody>
                  <a:tcPr/>
                </a:tc>
                <a:tc>
                  <a:txBody>
                    <a:bodyPr/>
                    <a:lstStyle/>
                    <a:p>
                      <a:r>
                        <a:rPr lang="en-IN" dirty="0" smtClean="0"/>
                        <a:t>Track fit for 25T, with  formation &amp; bridges </a:t>
                      </a:r>
                      <a:r>
                        <a:rPr lang="en-IN" baseline="0" dirty="0" smtClean="0"/>
                        <a:t> fit </a:t>
                      </a:r>
                      <a:r>
                        <a:rPr lang="en-IN" dirty="0" smtClean="0"/>
                        <a:t>for</a:t>
                      </a:r>
                      <a:r>
                        <a:rPr lang="en-IN" baseline="0" dirty="0" smtClean="0"/>
                        <a:t> 32.5T loading standard</a:t>
                      </a:r>
                      <a:endParaRPr lang="en-IN" dirty="0"/>
                    </a:p>
                  </a:txBody>
                  <a:tcPr/>
                </a:tc>
              </a:tr>
              <a:tr h="399010">
                <a:tc>
                  <a:txBody>
                    <a:bodyPr/>
                    <a:lstStyle/>
                    <a:p>
                      <a:r>
                        <a:rPr lang="en-IN" dirty="0" smtClean="0"/>
                        <a:t>Traction</a:t>
                      </a:r>
                      <a:endParaRPr lang="en-IN" dirty="0"/>
                    </a:p>
                  </a:txBody>
                  <a:tcPr/>
                </a:tc>
                <a:tc>
                  <a:txBody>
                    <a:bodyPr/>
                    <a:lstStyle/>
                    <a:p>
                      <a:r>
                        <a:rPr lang="en-IN" dirty="0" smtClean="0"/>
                        <a:t>Electric, 2x25Kv, 50Hz single phase AC</a:t>
                      </a:r>
                      <a:endParaRPr lang="en-IN" dirty="0"/>
                    </a:p>
                  </a:txBody>
                  <a:tcPr/>
                </a:tc>
              </a:tr>
              <a:tr h="698270">
                <a:tc>
                  <a:txBody>
                    <a:bodyPr/>
                    <a:lstStyle/>
                    <a:p>
                      <a:r>
                        <a:rPr lang="en-IN" dirty="0" smtClean="0"/>
                        <a:t>Maximum</a:t>
                      </a:r>
                      <a:r>
                        <a:rPr lang="en-IN" baseline="0" dirty="0" smtClean="0"/>
                        <a:t> permissible speed</a:t>
                      </a:r>
                      <a:endParaRPr lang="en-IN" dirty="0"/>
                    </a:p>
                  </a:txBody>
                  <a:tcPr/>
                </a:tc>
                <a:tc>
                  <a:txBody>
                    <a:bodyPr/>
                    <a:lstStyle/>
                    <a:p>
                      <a:r>
                        <a:rPr lang="en-IN" dirty="0" smtClean="0"/>
                        <a:t>100KMPH</a:t>
                      </a:r>
                      <a:endParaRPr lang="en-IN" dirty="0"/>
                    </a:p>
                  </a:txBody>
                  <a:tcPr/>
                </a:tc>
              </a:tr>
              <a:tr h="698270">
                <a:tc>
                  <a:txBody>
                    <a:bodyPr/>
                    <a:lstStyle/>
                    <a:p>
                      <a:r>
                        <a:rPr lang="en-IN" dirty="0" smtClean="0"/>
                        <a:t>Rolling Stock</a:t>
                      </a:r>
                      <a:endParaRPr lang="en-IN" dirty="0"/>
                    </a:p>
                  </a:txBody>
                  <a:tcPr/>
                </a:tc>
                <a:tc>
                  <a:txBody>
                    <a:bodyPr/>
                    <a:lstStyle/>
                    <a:p>
                      <a:r>
                        <a:rPr lang="en-IN" dirty="0" smtClean="0"/>
                        <a:t>Locomotives:9000HP</a:t>
                      </a:r>
                      <a:r>
                        <a:rPr lang="en-IN" baseline="0" dirty="0" smtClean="0"/>
                        <a:t> &amp; 12000HP, Wagons:25T axle load;</a:t>
                      </a:r>
                      <a:endParaRPr lang="en-IN" dirty="0"/>
                    </a:p>
                  </a:txBody>
                  <a:tcPr/>
                </a:tc>
              </a:tr>
              <a:tr h="698270">
                <a:tc>
                  <a:txBody>
                    <a:bodyPr/>
                    <a:lstStyle/>
                    <a:p>
                      <a:r>
                        <a:rPr lang="en-IN" dirty="0" smtClean="0"/>
                        <a:t>Track</a:t>
                      </a:r>
                      <a:endParaRPr lang="en-IN" dirty="0"/>
                    </a:p>
                  </a:txBody>
                  <a:tcPr/>
                </a:tc>
                <a:tc>
                  <a:txBody>
                    <a:bodyPr/>
                    <a:lstStyle/>
                    <a:p>
                      <a:r>
                        <a:rPr lang="en-IN" dirty="0" smtClean="0"/>
                        <a:t>60Kg/m, UIC/90 UTS Rails; PSC sleepers, 1660nos/Km density</a:t>
                      </a:r>
                      <a:endParaRPr lang="en-IN" dirty="0"/>
                    </a:p>
                  </a:txBody>
                  <a:tcPr/>
                </a:tc>
              </a:tr>
              <a:tr h="399010">
                <a:tc>
                  <a:txBody>
                    <a:bodyPr/>
                    <a:lstStyle/>
                    <a:p>
                      <a:r>
                        <a:rPr lang="en-IN" dirty="0" smtClean="0"/>
                        <a:t>Points &amp; crossings</a:t>
                      </a:r>
                      <a:endParaRPr lang="en-IN" dirty="0"/>
                    </a:p>
                  </a:txBody>
                  <a:tcPr/>
                </a:tc>
                <a:tc>
                  <a:txBody>
                    <a:bodyPr/>
                    <a:lstStyle/>
                    <a:p>
                      <a:r>
                        <a:rPr lang="en-IN" dirty="0" smtClean="0"/>
                        <a:t>60Kg rail, 1 in 12 curved switches</a:t>
                      </a:r>
                      <a:endParaRPr lang="en-IN" dirty="0"/>
                    </a:p>
                  </a:txBody>
                  <a:tcPr/>
                </a:tc>
              </a:tr>
              <a:tr h="399010">
                <a:tc>
                  <a:txBody>
                    <a:bodyPr/>
                    <a:lstStyle/>
                    <a:p>
                      <a:r>
                        <a:rPr lang="en-IN" dirty="0" smtClean="0"/>
                        <a:t>Ballast</a:t>
                      </a:r>
                      <a:endParaRPr lang="en-IN" dirty="0"/>
                    </a:p>
                  </a:txBody>
                  <a:tcPr/>
                </a:tc>
                <a:tc>
                  <a:txBody>
                    <a:bodyPr/>
                    <a:lstStyle/>
                    <a:p>
                      <a:r>
                        <a:rPr lang="en-IN" dirty="0" smtClean="0"/>
                        <a:t>Initially 300mm cushion &amp;</a:t>
                      </a:r>
                      <a:r>
                        <a:rPr lang="en-IN" baseline="0" dirty="0" smtClean="0"/>
                        <a:t> slowly built </a:t>
                      </a:r>
                      <a:r>
                        <a:rPr lang="en-IN" baseline="0" dirty="0" err="1" smtClean="0"/>
                        <a:t>upto</a:t>
                      </a:r>
                      <a:r>
                        <a:rPr lang="en-IN" baseline="0" dirty="0" smtClean="0"/>
                        <a:t> 350mm </a:t>
                      </a:r>
                      <a:r>
                        <a:rPr lang="en-IN" dirty="0" smtClean="0"/>
                        <a:t> later  on</a:t>
                      </a:r>
                      <a:endParaRPr lang="en-IN" dirty="0"/>
                    </a:p>
                  </a:txBody>
                  <a:tcPr/>
                </a:tc>
              </a:tr>
              <a:tr h="399010">
                <a:tc>
                  <a:txBody>
                    <a:bodyPr/>
                    <a:lstStyle/>
                    <a:p>
                      <a:r>
                        <a:rPr lang="en-IN" dirty="0" smtClean="0"/>
                        <a:t>Ruling Gradient</a:t>
                      </a:r>
                      <a:endParaRPr lang="en-IN" dirty="0"/>
                    </a:p>
                  </a:txBody>
                  <a:tcPr/>
                </a:tc>
                <a:tc>
                  <a:txBody>
                    <a:bodyPr/>
                    <a:lstStyle/>
                    <a:p>
                      <a:r>
                        <a:rPr lang="en-IN" dirty="0" smtClean="0"/>
                        <a:t>1 in 200 (c)</a:t>
                      </a:r>
                      <a:endParaRPr lang="en-IN" dirty="0"/>
                    </a:p>
                  </a:txBody>
                  <a:tcPr/>
                </a:tc>
              </a:tr>
              <a:tr h="997528">
                <a:tc>
                  <a:txBody>
                    <a:bodyPr/>
                    <a:lstStyle/>
                    <a:p>
                      <a:r>
                        <a:rPr lang="en-IN" dirty="0" smtClean="0"/>
                        <a:t>Curves</a:t>
                      </a:r>
                      <a:endParaRPr lang="en-IN" dirty="0"/>
                    </a:p>
                  </a:txBody>
                  <a:tcPr/>
                </a:tc>
                <a:tc>
                  <a:txBody>
                    <a:bodyPr/>
                    <a:lstStyle/>
                    <a:p>
                      <a:r>
                        <a:rPr lang="en-IN" dirty="0" smtClean="0"/>
                        <a:t>Max. Degree of curvature  of 2.5</a:t>
                      </a:r>
                      <a:r>
                        <a:rPr lang="en-IN" sz="1800" baseline="30000" dirty="0" smtClean="0"/>
                        <a:t>0</a:t>
                      </a:r>
                      <a:r>
                        <a:rPr lang="en-IN" sz="1800" cap="none" baseline="0" dirty="0" smtClean="0"/>
                        <a:t>(700m radius) to ensure sustained speed potential of 100Kmph; curve compensation @ 0.04% per degree of curvature</a:t>
                      </a:r>
                      <a:endParaRPr lang="en-IN" cap="none" baseline="0" dirty="0">
                        <a:solidFill>
                          <a:schemeClr val="tx1"/>
                        </a:solidFill>
                      </a:endParaRPr>
                    </a:p>
                  </a:txBody>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rmAutofit fontScale="90000"/>
          </a:bodyPr>
          <a:lstStyle/>
          <a:p>
            <a:r>
              <a:rPr lang="en-IN" sz="3600" dirty="0" smtClean="0"/>
              <a:t>Fundamental Design Parameters Contd......</a:t>
            </a:r>
            <a:endParaRPr lang="en-IN" sz="3600" dirty="0"/>
          </a:p>
        </p:txBody>
      </p:sp>
      <p:graphicFrame>
        <p:nvGraphicFramePr>
          <p:cNvPr id="4" name="Content Placeholder 3"/>
          <p:cNvGraphicFramePr>
            <a:graphicFrameLocks noGrp="1"/>
          </p:cNvGraphicFramePr>
          <p:nvPr>
            <p:ph idx="1"/>
          </p:nvPr>
        </p:nvGraphicFramePr>
        <p:xfrm>
          <a:off x="304800" y="914400"/>
          <a:ext cx="8534400" cy="5654040"/>
        </p:xfrm>
        <a:graphic>
          <a:graphicData uri="http://schemas.openxmlformats.org/drawingml/2006/table">
            <a:tbl>
              <a:tblPr firstRow="1" bandRow="1">
                <a:tableStyleId>{5C22544A-7EE6-4342-B048-85BDC9FD1C3A}</a:tableStyleId>
              </a:tblPr>
              <a:tblGrid>
                <a:gridCol w="1600200"/>
                <a:gridCol w="6934200"/>
              </a:tblGrid>
              <a:tr h="370840">
                <a:tc>
                  <a:txBody>
                    <a:bodyPr/>
                    <a:lstStyle/>
                    <a:p>
                      <a:pPr algn="ctr"/>
                      <a:r>
                        <a:rPr lang="en-IN" dirty="0" smtClean="0"/>
                        <a:t>Parameter</a:t>
                      </a:r>
                      <a:endParaRPr lang="en-IN" dirty="0"/>
                    </a:p>
                  </a:txBody>
                  <a:tcPr/>
                </a:tc>
                <a:tc>
                  <a:txBody>
                    <a:bodyPr/>
                    <a:lstStyle/>
                    <a:p>
                      <a:pPr algn="ctr"/>
                      <a:r>
                        <a:rPr lang="en-IN" dirty="0" smtClean="0"/>
                        <a:t>Specifications</a:t>
                      </a:r>
                      <a:endParaRPr lang="en-IN" dirty="0"/>
                    </a:p>
                  </a:txBody>
                  <a:tcPr/>
                </a:tc>
              </a:tr>
              <a:tr h="543560">
                <a:tc>
                  <a:txBody>
                    <a:bodyPr/>
                    <a:lstStyle/>
                    <a:p>
                      <a:r>
                        <a:rPr lang="en-IN" dirty="0" smtClean="0"/>
                        <a:t>Formation</a:t>
                      </a:r>
                      <a:endParaRPr lang="en-IN" dirty="0"/>
                    </a:p>
                  </a:txBody>
                  <a:tcPr/>
                </a:tc>
                <a:tc>
                  <a:txBody>
                    <a:bodyPr/>
                    <a:lstStyle/>
                    <a:p>
                      <a:r>
                        <a:rPr lang="en-IN" dirty="0" smtClean="0"/>
                        <a:t>Double- line configuration; band width for</a:t>
                      </a:r>
                      <a:r>
                        <a:rPr lang="en-IN" baseline="0" dirty="0" smtClean="0"/>
                        <a:t> double line of 13.5m (cutting) &amp; 14.10m in filling; blanketing to 0.60m depth  or as per  provision of GE-14.</a:t>
                      </a:r>
                      <a:endParaRPr lang="en-IN" dirty="0"/>
                    </a:p>
                  </a:txBody>
                  <a:tcPr/>
                </a:tc>
              </a:tr>
              <a:tr h="543560">
                <a:tc>
                  <a:txBody>
                    <a:bodyPr/>
                    <a:lstStyle/>
                    <a:p>
                      <a:r>
                        <a:rPr lang="en-IN" dirty="0" smtClean="0"/>
                        <a:t>Moving</a:t>
                      </a:r>
                      <a:r>
                        <a:rPr lang="en-IN" baseline="0" dirty="0" smtClean="0"/>
                        <a:t> dimensions</a:t>
                      </a:r>
                      <a:endParaRPr lang="en-IN" dirty="0"/>
                    </a:p>
                  </a:txBody>
                  <a:tcPr/>
                </a:tc>
                <a:tc>
                  <a:txBody>
                    <a:bodyPr/>
                    <a:lstStyle/>
                    <a:p>
                      <a:r>
                        <a:rPr lang="en-IN" dirty="0" smtClean="0"/>
                        <a:t>Vertical</a:t>
                      </a:r>
                      <a:r>
                        <a:rPr lang="en-IN" baseline="0" dirty="0" smtClean="0"/>
                        <a:t> MMD of 7.1 m on Western corridor &amp; 5.1 m on Eastern corridor</a:t>
                      </a:r>
                      <a:endParaRPr lang="en-IN" dirty="0"/>
                    </a:p>
                  </a:txBody>
                  <a:tcPr/>
                </a:tc>
              </a:tr>
              <a:tr h="543560">
                <a:tc>
                  <a:txBody>
                    <a:bodyPr/>
                    <a:lstStyle/>
                    <a:p>
                      <a:r>
                        <a:rPr lang="en-IN" dirty="0" smtClean="0"/>
                        <a:t>Track centres</a:t>
                      </a:r>
                      <a:endParaRPr lang="en-IN" dirty="0"/>
                    </a:p>
                  </a:txBody>
                  <a:tcPr/>
                </a:tc>
                <a:tc>
                  <a:txBody>
                    <a:bodyPr/>
                    <a:lstStyle/>
                    <a:p>
                      <a:r>
                        <a:rPr lang="en-IN" dirty="0" smtClean="0"/>
                        <a:t>6.0m on DFC and min. 7.925m &amp;</a:t>
                      </a:r>
                      <a:r>
                        <a:rPr lang="en-IN" baseline="0" dirty="0" smtClean="0"/>
                        <a:t> recommended 13.5m </a:t>
                      </a:r>
                      <a:r>
                        <a:rPr lang="en-IN" dirty="0" smtClean="0"/>
                        <a:t>between existing tracks and DFC.</a:t>
                      </a:r>
                      <a:endParaRPr lang="en-IN" dirty="0"/>
                    </a:p>
                  </a:txBody>
                  <a:tcPr/>
                </a:tc>
              </a:tr>
              <a:tr h="543560">
                <a:tc>
                  <a:txBody>
                    <a:bodyPr/>
                    <a:lstStyle/>
                    <a:p>
                      <a:r>
                        <a:rPr lang="en-IN" dirty="0" smtClean="0"/>
                        <a:t>Bridges</a:t>
                      </a:r>
                      <a:endParaRPr lang="en-IN" dirty="0"/>
                    </a:p>
                  </a:txBody>
                  <a:tcPr/>
                </a:tc>
                <a:tc>
                  <a:txBody>
                    <a:bodyPr/>
                    <a:lstStyle/>
                    <a:p>
                      <a:r>
                        <a:rPr lang="en-IN" dirty="0" smtClean="0"/>
                        <a:t>Standard of loading of 32.5T axle load, 12T/m trailing load</a:t>
                      </a:r>
                      <a:endParaRPr lang="en-IN" dirty="0"/>
                    </a:p>
                  </a:txBody>
                  <a:tcPr/>
                </a:tc>
              </a:tr>
              <a:tr h="609600">
                <a:tc>
                  <a:txBody>
                    <a:bodyPr/>
                    <a:lstStyle/>
                    <a:p>
                      <a:r>
                        <a:rPr lang="en-IN" dirty="0" smtClean="0"/>
                        <a:t>Loop length</a:t>
                      </a:r>
                      <a:endParaRPr lang="en-IN" dirty="0"/>
                    </a:p>
                  </a:txBody>
                  <a:tcPr/>
                </a:tc>
                <a:tc>
                  <a:txBody>
                    <a:bodyPr/>
                    <a:lstStyle/>
                    <a:p>
                      <a:r>
                        <a:rPr lang="en-IN" dirty="0" smtClean="0"/>
                        <a:t>Normal loop length 750m except nominated loops of 1500m length</a:t>
                      </a:r>
                      <a:endParaRPr lang="en-IN" dirty="0"/>
                    </a:p>
                  </a:txBody>
                  <a:tcPr/>
                </a:tc>
              </a:tr>
              <a:tr h="1295400">
                <a:tc>
                  <a:txBody>
                    <a:bodyPr/>
                    <a:lstStyle/>
                    <a:p>
                      <a:r>
                        <a:rPr lang="en-IN" dirty="0" smtClean="0"/>
                        <a:t>Signalling</a:t>
                      </a:r>
                      <a:endParaRPr lang="en-IN" dirty="0"/>
                    </a:p>
                  </a:txBody>
                  <a:tcPr/>
                </a:tc>
                <a:tc>
                  <a:txBody>
                    <a:bodyPr/>
                    <a:lstStyle/>
                    <a:p>
                      <a:r>
                        <a:rPr lang="en-IN" dirty="0" smtClean="0"/>
                        <a:t>Double line: Automatic block, with multiple Aspect colour light signalling (MACLS)</a:t>
                      </a:r>
                    </a:p>
                    <a:p>
                      <a:r>
                        <a:rPr lang="en-IN" dirty="0" smtClean="0"/>
                        <a:t>Single line: Absolute block with 10Km station spacing and multiple aspect colour light signalling</a:t>
                      </a:r>
                      <a:endParaRPr lang="en-IN" dirty="0"/>
                    </a:p>
                  </a:txBody>
                  <a:tcPr/>
                </a:tc>
              </a:tr>
              <a:tr h="370840">
                <a:tc>
                  <a:txBody>
                    <a:bodyPr/>
                    <a:lstStyle/>
                    <a:p>
                      <a:r>
                        <a:rPr lang="en-IN" dirty="0" smtClean="0"/>
                        <a:t>Station spacing</a:t>
                      </a:r>
                      <a:endParaRPr lang="en-IN" dirty="0"/>
                    </a:p>
                  </a:txBody>
                  <a:tcPr/>
                </a:tc>
                <a:tc>
                  <a:txBody>
                    <a:bodyPr/>
                    <a:lstStyle/>
                    <a:p>
                      <a:r>
                        <a:rPr lang="en-IN" dirty="0" smtClean="0"/>
                        <a:t>40Km apart on double line and 10Km on single line</a:t>
                      </a:r>
                      <a:endParaRPr lang="en-IN" dirty="0"/>
                    </a:p>
                  </a:txBody>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848600" cy="457200"/>
          </a:xfrm>
        </p:spPr>
        <p:txBody>
          <a:bodyPr>
            <a:normAutofit fontScale="90000"/>
          </a:bodyPr>
          <a:lstStyle/>
          <a:p>
            <a:r>
              <a:rPr lang="en-IN" dirty="0" smtClean="0"/>
              <a:t/>
            </a:r>
            <a:br>
              <a:rPr lang="en-IN" dirty="0" smtClean="0"/>
            </a:br>
            <a:r>
              <a:rPr lang="en-IN" sz="3600" b="1" u="sng" dirty="0" smtClean="0"/>
              <a:t>Detailed Project Report</a:t>
            </a:r>
            <a:endParaRPr lang="en-IN" sz="3600" b="1" dirty="0"/>
          </a:p>
        </p:txBody>
      </p:sp>
      <p:sp>
        <p:nvSpPr>
          <p:cNvPr id="3" name="Content Placeholder 2"/>
          <p:cNvSpPr>
            <a:spLocks noGrp="1"/>
          </p:cNvSpPr>
          <p:nvPr>
            <p:ph idx="1"/>
          </p:nvPr>
        </p:nvSpPr>
        <p:spPr>
          <a:xfrm>
            <a:off x="457200" y="1143000"/>
            <a:ext cx="8229600" cy="5334000"/>
          </a:xfrm>
        </p:spPr>
        <p:txBody>
          <a:bodyPr>
            <a:normAutofit/>
          </a:bodyPr>
          <a:lstStyle/>
          <a:p>
            <a:pPr>
              <a:buNone/>
            </a:pPr>
            <a:r>
              <a:rPr lang="en-IN" sz="2000" dirty="0" smtClean="0"/>
              <a:t>    The project cost of the </a:t>
            </a:r>
            <a:r>
              <a:rPr lang="en-IN" sz="2000" dirty="0" err="1" smtClean="0"/>
              <a:t>Sonnagar-Dankuni</a:t>
            </a:r>
            <a:r>
              <a:rPr lang="en-IN" sz="2000" dirty="0" smtClean="0"/>
              <a:t> Section is divided in two</a:t>
            </a:r>
          </a:p>
          <a:p>
            <a:pPr algn="just">
              <a:buNone/>
            </a:pPr>
            <a:r>
              <a:rPr lang="en-IN" sz="2000" dirty="0" smtClean="0"/>
              <a:t>     phases:</a:t>
            </a:r>
          </a:p>
          <a:p>
            <a:pPr algn="just">
              <a:buNone/>
            </a:pPr>
            <a:endParaRPr lang="en-IN" sz="2000" dirty="0" smtClean="0"/>
          </a:p>
          <a:p>
            <a:pPr>
              <a:buNone/>
            </a:pPr>
            <a:endParaRPr lang="en-IN" sz="100" dirty="0" smtClean="0"/>
          </a:p>
          <a:p>
            <a:pPr algn="just">
              <a:buNone/>
            </a:pPr>
            <a:r>
              <a:rPr lang="en-IN" sz="2000" dirty="0" smtClean="0"/>
              <a:t>	</a:t>
            </a:r>
            <a:r>
              <a:rPr lang="en-IN" sz="2000" b="1" dirty="0" smtClean="0"/>
              <a:t>Phase-I</a:t>
            </a:r>
            <a:r>
              <a:rPr lang="en-IN" sz="2000" dirty="0" smtClean="0"/>
              <a:t> : </a:t>
            </a:r>
            <a:r>
              <a:rPr lang="en-IN" sz="2000" dirty="0" err="1" smtClean="0"/>
              <a:t>Dankuni</a:t>
            </a:r>
            <a:r>
              <a:rPr lang="en-IN" sz="2000" dirty="0" smtClean="0"/>
              <a:t>- </a:t>
            </a:r>
            <a:r>
              <a:rPr lang="en-IN" sz="2000" dirty="0" err="1" smtClean="0"/>
              <a:t>Gomoh</a:t>
            </a:r>
            <a:r>
              <a:rPr lang="en-IN" sz="2000" dirty="0" smtClean="0"/>
              <a:t> (276 </a:t>
            </a:r>
            <a:r>
              <a:rPr lang="en-IN" sz="2000" dirty="0" err="1" smtClean="0"/>
              <a:t>Kms</a:t>
            </a:r>
            <a:r>
              <a:rPr lang="en-IN" sz="2000" dirty="0" smtClean="0"/>
              <a:t>.), DPR  prepared for </a:t>
            </a:r>
            <a:r>
              <a:rPr lang="en-IN" sz="2000" dirty="0" err="1" smtClean="0"/>
              <a:t>Dankuni</a:t>
            </a:r>
            <a:r>
              <a:rPr lang="en-IN" sz="2000" dirty="0" smtClean="0"/>
              <a:t> to </a:t>
            </a:r>
            <a:r>
              <a:rPr lang="en-IN" sz="2000" dirty="0" err="1" smtClean="0"/>
              <a:t>Gomoh</a:t>
            </a:r>
            <a:r>
              <a:rPr lang="en-IN" sz="2000" dirty="0" smtClean="0"/>
              <a:t> section with project cost approximately Rs. 6489Crs (as on  Oct.2012)</a:t>
            </a:r>
          </a:p>
          <a:p>
            <a:pPr algn="just">
              <a:buNone/>
            </a:pPr>
            <a:endParaRPr lang="en-IN" sz="2000" dirty="0" smtClean="0"/>
          </a:p>
          <a:p>
            <a:pPr>
              <a:buNone/>
            </a:pPr>
            <a:endParaRPr lang="en-IN" sz="100" dirty="0" smtClean="0"/>
          </a:p>
          <a:p>
            <a:pPr algn="just">
              <a:buNone/>
            </a:pPr>
            <a:r>
              <a:rPr lang="en-IN" sz="2000" b="1" dirty="0" smtClean="0"/>
              <a:t>     Phase-II</a:t>
            </a:r>
            <a:r>
              <a:rPr lang="en-IN" sz="2000" dirty="0" smtClean="0"/>
              <a:t> : </a:t>
            </a:r>
            <a:r>
              <a:rPr lang="en-IN" sz="2000" dirty="0" err="1" smtClean="0"/>
              <a:t>Gomoh-Sonnagar</a:t>
            </a:r>
            <a:r>
              <a:rPr lang="en-IN" sz="2000" dirty="0" smtClean="0"/>
              <a:t> (264 </a:t>
            </a:r>
            <a:r>
              <a:rPr lang="en-IN" sz="2000" dirty="0" err="1" smtClean="0"/>
              <a:t>Kms</a:t>
            </a:r>
            <a:r>
              <a:rPr lang="en-IN" sz="2000" dirty="0" smtClean="0"/>
              <a:t>.) , DPR prepared for </a:t>
            </a:r>
            <a:r>
              <a:rPr lang="en-IN" sz="2000" dirty="0" err="1" smtClean="0"/>
              <a:t>Gomoh</a:t>
            </a:r>
            <a:r>
              <a:rPr lang="en-IN" sz="2000" dirty="0" smtClean="0"/>
              <a:t> to Sonnagar section (except for Koderma detour) with project cost under compilation.</a:t>
            </a:r>
          </a:p>
          <a:p>
            <a:pPr algn="just">
              <a:buNone/>
            </a:pPr>
            <a:endParaRPr lang="en-IN" sz="2000" dirty="0" smtClean="0"/>
          </a:p>
          <a:p>
            <a:pPr algn="just">
              <a:buNone/>
            </a:pPr>
            <a:r>
              <a:rPr lang="en-IN" sz="2000" dirty="0" smtClean="0"/>
              <a:t>		However, Phase I &amp; II combined has been estimated to cost </a:t>
            </a:r>
            <a:r>
              <a:rPr lang="en-IN" sz="2000" b="1" dirty="0" smtClean="0"/>
              <a:t>10022Crs </a:t>
            </a:r>
            <a:r>
              <a:rPr lang="en-IN" sz="2000" dirty="0" smtClean="0"/>
              <a:t>(as on Aug.2011) and being updated separately.</a:t>
            </a:r>
          </a:p>
          <a:p>
            <a:pPr>
              <a:buNone/>
            </a:pPr>
            <a:endParaRPr lang="en-IN" sz="2000" dirty="0" smtClean="0"/>
          </a:p>
          <a:p>
            <a:pPr>
              <a:buNone/>
            </a:pPr>
            <a:endParaRPr lang="en-IN"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848600" cy="381000"/>
          </a:xfrm>
        </p:spPr>
        <p:txBody>
          <a:bodyPr>
            <a:normAutofit fontScale="90000"/>
          </a:bodyPr>
          <a:lstStyle/>
          <a:p>
            <a:r>
              <a:rPr lang="en-IN" dirty="0" smtClean="0"/>
              <a:t/>
            </a:r>
            <a:br>
              <a:rPr lang="en-IN" dirty="0" smtClean="0"/>
            </a:br>
            <a:r>
              <a:rPr lang="en-IN" sz="3600" b="1" u="sng" dirty="0" smtClean="0"/>
              <a:t>Prerequisites of PPP</a:t>
            </a:r>
            <a:endParaRPr lang="en-IN" sz="3600" b="1" u="sng" dirty="0"/>
          </a:p>
        </p:txBody>
      </p:sp>
      <p:sp>
        <p:nvSpPr>
          <p:cNvPr id="3" name="Content Placeholder 2"/>
          <p:cNvSpPr>
            <a:spLocks noGrp="1"/>
          </p:cNvSpPr>
          <p:nvPr>
            <p:ph idx="1"/>
          </p:nvPr>
        </p:nvSpPr>
        <p:spPr>
          <a:xfrm>
            <a:off x="457200" y="609600"/>
            <a:ext cx="8229600" cy="5943600"/>
          </a:xfrm>
        </p:spPr>
        <p:txBody>
          <a:bodyPr>
            <a:normAutofit lnSpcReduction="10000"/>
          </a:bodyPr>
          <a:lstStyle/>
          <a:p>
            <a:pPr algn="just"/>
            <a:r>
              <a:rPr lang="en-IN" sz="2000" dirty="0" smtClean="0"/>
              <a:t>DFCCIL has appointed SBI Capital Markets Limited (</a:t>
            </a:r>
            <a:r>
              <a:rPr lang="en-IN" sz="2000" b="1" dirty="0" smtClean="0"/>
              <a:t>“SBICAP”</a:t>
            </a:r>
            <a:r>
              <a:rPr lang="en-IN" sz="2000" dirty="0" smtClean="0"/>
              <a:t>) as its Financial Advisor to undertake </a:t>
            </a:r>
            <a:r>
              <a:rPr lang="en-IN" sz="2000" b="1" dirty="0" smtClean="0"/>
              <a:t>Financial Modelling for Sonnagar -Dankuni EDFC project through PPP mode </a:t>
            </a:r>
            <a:r>
              <a:rPr lang="en-IN" sz="2000" dirty="0" smtClean="0"/>
              <a:t>and submitted the report but the same is being prepared separately for Ph-I&amp;II.</a:t>
            </a:r>
          </a:p>
          <a:p>
            <a:pPr>
              <a:buNone/>
            </a:pPr>
            <a:endParaRPr lang="en-IN" sz="400" dirty="0" smtClean="0"/>
          </a:p>
          <a:p>
            <a:pPr algn="just"/>
            <a:r>
              <a:rPr lang="en-IN" sz="2000" dirty="0" smtClean="0"/>
              <a:t>Pre-requisites such as land acquisition, technical report and project cost, manual of technical standards &amp; specifications, financial modelling,  traffic projections, concession agreement, RFQ (Request for Qualification) and RFP (Request for Proposal) are required to be finalized. For Ph-I, Technical Report &amp; Project Cost have been finalized and others are in progress.</a:t>
            </a:r>
          </a:p>
          <a:p>
            <a:pPr algn="just"/>
            <a:r>
              <a:rPr lang="en-IN" sz="2000" dirty="0" smtClean="0"/>
              <a:t>Indian Railways is the sole owner and customer of DFCCIL which will accept freight train on its system, operate them on the DFC and then return back to Indian Railways at the other end. Hence Indian </a:t>
            </a:r>
            <a:r>
              <a:rPr lang="en-IN" sz="2000" dirty="0" err="1" smtClean="0"/>
              <a:t>Rlys</a:t>
            </a:r>
            <a:r>
              <a:rPr lang="en-IN" sz="2000" dirty="0" smtClean="0"/>
              <a:t>. will have the option of running the train on its own system or on the DFC system (DFCCIL will be a captive supplier of its services to a single buyer </a:t>
            </a:r>
            <a:r>
              <a:rPr lang="en-IN" sz="2000" dirty="0" err="1" smtClean="0"/>
              <a:t>ie</a:t>
            </a:r>
            <a:r>
              <a:rPr lang="en-IN" sz="2000" dirty="0" smtClean="0"/>
              <a:t>, Indian Railways and will receive payment  as a user charge called Track Access  Charge (TAC) in return for its services.</a:t>
            </a:r>
          </a:p>
          <a:p>
            <a:pPr algn="just"/>
            <a:r>
              <a:rPr lang="en-IN" sz="2000" dirty="0" smtClean="0"/>
              <a:t>TAC  is yet to be fixed. However, it will cover all the cost of DFCCIL including incentives towards better performance.</a:t>
            </a:r>
          </a:p>
          <a:p>
            <a:pPr>
              <a:buNone/>
            </a:pPr>
            <a:endParaRPr lang="en-IN" sz="2000" dirty="0" smtClean="0"/>
          </a:p>
          <a:p>
            <a:pPr>
              <a:buNone/>
            </a:pPr>
            <a:endParaRPr lang="en-IN" sz="2000" dirty="0" smtClean="0"/>
          </a:p>
          <a:p>
            <a:pPr>
              <a:buNone/>
            </a:pPr>
            <a:endParaRPr lang="en-IN" sz="2000" b="1" dirty="0" smtClean="0"/>
          </a:p>
          <a:p>
            <a:endParaRPr lang="en-IN" sz="2000" b="1" dirty="0" smtClean="0"/>
          </a:p>
          <a:p>
            <a:pPr>
              <a:buNone/>
            </a:pPr>
            <a:endParaRPr lang="en-IN"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381000"/>
          </a:xfrm>
        </p:spPr>
        <p:txBody>
          <a:bodyPr>
            <a:noAutofit/>
          </a:bodyPr>
          <a:lstStyle/>
          <a:p>
            <a:r>
              <a:rPr lang="en-IN" sz="2800" u="sng" dirty="0" smtClean="0"/>
              <a:t>TOR for Financial Modelling</a:t>
            </a:r>
            <a:endParaRPr lang="en-IN" sz="2800" u="sng" dirty="0"/>
          </a:p>
        </p:txBody>
      </p:sp>
      <p:sp>
        <p:nvSpPr>
          <p:cNvPr id="3" name="Content Placeholder 2"/>
          <p:cNvSpPr>
            <a:spLocks noGrp="1"/>
          </p:cNvSpPr>
          <p:nvPr>
            <p:ph idx="1"/>
          </p:nvPr>
        </p:nvSpPr>
        <p:spPr>
          <a:xfrm>
            <a:off x="228600" y="457200"/>
            <a:ext cx="8610600" cy="6172200"/>
          </a:xfrm>
        </p:spPr>
        <p:txBody>
          <a:bodyPr>
            <a:normAutofit fontScale="92500" lnSpcReduction="10000"/>
          </a:bodyPr>
          <a:lstStyle/>
          <a:p>
            <a:pPr algn="just"/>
            <a:r>
              <a:rPr lang="en-IN" sz="1800" dirty="0" smtClean="0"/>
              <a:t>The following will be the pre-requisite for Financial Modelling to be suggested by Financial advisor :</a:t>
            </a:r>
          </a:p>
          <a:p>
            <a:pPr algn="just">
              <a:buNone/>
            </a:pPr>
            <a:r>
              <a:rPr lang="en-IN" sz="1800" dirty="0" smtClean="0"/>
              <a:t>		- segregated capital cost and project cost of each phase separately</a:t>
            </a:r>
          </a:p>
          <a:p>
            <a:pPr algn="just">
              <a:buNone/>
            </a:pPr>
            <a:r>
              <a:rPr lang="en-IN" sz="1800" dirty="0" smtClean="0"/>
              <a:t>		- updated traffic projection of each phase which will require Traffic study</a:t>
            </a:r>
          </a:p>
          <a:p>
            <a:pPr algn="just">
              <a:buNone/>
            </a:pPr>
            <a:r>
              <a:rPr lang="en-IN" sz="1800" dirty="0" smtClean="0"/>
              <a:t>                  based on the routing protocol  for each phase separately to estimate the</a:t>
            </a:r>
          </a:p>
          <a:p>
            <a:pPr algn="just">
              <a:buNone/>
            </a:pPr>
            <a:r>
              <a:rPr lang="en-IN" sz="1800" dirty="0" smtClean="0"/>
              <a:t>                  revenue generation for that very phase and analyse the project viability on</a:t>
            </a:r>
          </a:p>
          <a:p>
            <a:pPr algn="just">
              <a:buNone/>
            </a:pPr>
            <a:r>
              <a:rPr lang="en-IN" sz="1800" dirty="0" smtClean="0"/>
              <a:t>                  the given traffic. </a:t>
            </a:r>
          </a:p>
          <a:p>
            <a:pPr algn="just">
              <a:buNone/>
            </a:pPr>
            <a:r>
              <a:rPr lang="en-IN" sz="1800" dirty="0" smtClean="0"/>
              <a:t>		- Operation &amp; Maintenance cost of each phase separately</a:t>
            </a:r>
          </a:p>
          <a:p>
            <a:pPr algn="just"/>
            <a:r>
              <a:rPr lang="en-IN" sz="1800" dirty="0" smtClean="0"/>
              <a:t>Assess applicable taxes </a:t>
            </a:r>
          </a:p>
          <a:p>
            <a:pPr algn="just"/>
            <a:r>
              <a:rPr lang="en-IN" sz="1800" dirty="0" smtClean="0"/>
              <a:t>Assess the bankability of each phase of the project from Concessionaire perspective assuming a debt-equity ratio of 70:30</a:t>
            </a:r>
          </a:p>
          <a:p>
            <a:pPr algn="just"/>
            <a:r>
              <a:rPr lang="en-IN" sz="1800" dirty="0" smtClean="0"/>
              <a:t>Calculate IRR, NPV based on WACC, the equity-IRR and DSCR separately for each phase</a:t>
            </a:r>
          </a:p>
          <a:p>
            <a:pPr algn="just"/>
            <a:r>
              <a:rPr lang="en-IN" sz="1800" dirty="0" smtClean="0"/>
              <a:t>Compute Viability Gap Funding (if required) so as to ensure an equity-IRR of 18% &amp; 20% separately for each phase</a:t>
            </a:r>
          </a:p>
          <a:p>
            <a:pPr algn="just"/>
            <a:r>
              <a:rPr lang="en-IN" sz="1800" dirty="0" smtClean="0"/>
              <a:t>Assess the impact of delayed completion of  </a:t>
            </a:r>
            <a:r>
              <a:rPr lang="en-IN" sz="1800" dirty="0" err="1" smtClean="0"/>
              <a:t>Sonnagar</a:t>
            </a:r>
            <a:r>
              <a:rPr lang="en-IN" sz="1800" dirty="0" smtClean="0"/>
              <a:t>- </a:t>
            </a:r>
            <a:r>
              <a:rPr lang="en-IN" sz="1800" dirty="0" err="1" smtClean="0"/>
              <a:t>Gomoh</a:t>
            </a:r>
            <a:r>
              <a:rPr lang="en-IN" sz="1800" dirty="0" smtClean="0"/>
              <a:t> phase by 1-2 years on bankability of </a:t>
            </a:r>
            <a:r>
              <a:rPr lang="en-IN" sz="1800" dirty="0" err="1" smtClean="0"/>
              <a:t>Gomoh</a:t>
            </a:r>
            <a:r>
              <a:rPr lang="en-IN" sz="1800" dirty="0" smtClean="0"/>
              <a:t>- </a:t>
            </a:r>
            <a:r>
              <a:rPr lang="en-IN" sz="1800" dirty="0" err="1" smtClean="0"/>
              <a:t>Dankuni</a:t>
            </a:r>
            <a:r>
              <a:rPr lang="en-IN" sz="1800" dirty="0" smtClean="0"/>
              <a:t> phase due to reduction in traffic</a:t>
            </a:r>
          </a:p>
          <a:p>
            <a:pPr algn="just"/>
            <a:r>
              <a:rPr lang="en-IN" sz="1800" dirty="0" smtClean="0"/>
              <a:t>Study the viability of the project and suggest an appropriate risk mitigation formula  &amp; percentage of apportioned earning to be offered/ appropriated to Concessionaire/ </a:t>
            </a:r>
            <a:r>
              <a:rPr lang="en-IN" sz="1800" dirty="0" err="1" smtClean="0"/>
              <a:t>Rlys</a:t>
            </a:r>
            <a:r>
              <a:rPr lang="en-IN" sz="1800" dirty="0" smtClean="0"/>
              <a:t>. respectively in case of  – </a:t>
            </a:r>
          </a:p>
          <a:p>
            <a:pPr algn="just">
              <a:buNone/>
            </a:pPr>
            <a:r>
              <a:rPr lang="en-IN" sz="1800" dirty="0" smtClean="0"/>
              <a:t>      a) traffic falling &lt; 75% of the year wise projections</a:t>
            </a:r>
          </a:p>
          <a:p>
            <a:pPr algn="just">
              <a:buNone/>
            </a:pPr>
            <a:r>
              <a:rPr lang="en-IN" sz="1800" dirty="0" smtClean="0"/>
              <a:t>      b) traffic gaining &gt; 125% of the year wise projections   </a:t>
            </a:r>
          </a:p>
          <a:p>
            <a:pPr algn="just"/>
            <a:endParaRPr lang="en-IN" sz="1800" dirty="0" smtClean="0"/>
          </a:p>
          <a:p>
            <a:pPr algn="just">
              <a:buNone/>
            </a:pPr>
            <a:endParaRPr lang="en-IN" sz="1800" dirty="0" smtClean="0"/>
          </a:p>
          <a:p>
            <a:pPr lvl="1" algn="just"/>
            <a:endParaRPr lang="en-IN" sz="1600" dirty="0" smtClean="0"/>
          </a:p>
          <a:p>
            <a:pPr algn="just">
              <a:buNone/>
            </a:pPr>
            <a:endParaRPr lang="en-IN" sz="1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IN" dirty="0" smtClean="0"/>
              <a:t/>
            </a:r>
            <a:br>
              <a:rPr lang="en-IN" dirty="0" smtClean="0"/>
            </a:br>
            <a:r>
              <a:rPr lang="en-IN" sz="3600" b="1" u="sng" dirty="0" smtClean="0"/>
              <a:t>Project Cost Phase-I (</a:t>
            </a:r>
            <a:r>
              <a:rPr lang="en-IN" sz="3600" b="1" u="sng" dirty="0" err="1" smtClean="0"/>
              <a:t>Dankuni-Gomoh</a:t>
            </a:r>
            <a:r>
              <a:rPr lang="en-IN" sz="3600" b="1" u="sng" dirty="0" smtClean="0"/>
              <a:t>)</a:t>
            </a:r>
            <a:endParaRPr lang="en-IN" sz="3600" b="1" u="sng" dirty="0"/>
          </a:p>
        </p:txBody>
      </p:sp>
      <p:graphicFrame>
        <p:nvGraphicFramePr>
          <p:cNvPr id="4" name="Content Placeholder 3"/>
          <p:cNvGraphicFramePr>
            <a:graphicFrameLocks noGrp="1"/>
          </p:cNvGraphicFramePr>
          <p:nvPr>
            <p:ph idx="1"/>
          </p:nvPr>
        </p:nvGraphicFramePr>
        <p:xfrm>
          <a:off x="381000" y="1295400"/>
          <a:ext cx="8382000" cy="5021421"/>
        </p:xfrm>
        <a:graphic>
          <a:graphicData uri="http://schemas.openxmlformats.org/drawingml/2006/table">
            <a:tbl>
              <a:tblPr firstRow="1" bandRow="1">
                <a:tableStyleId>{5C22544A-7EE6-4342-B048-85BDC9FD1C3A}</a:tableStyleId>
              </a:tblPr>
              <a:tblGrid>
                <a:gridCol w="5105400"/>
                <a:gridCol w="1600200"/>
                <a:gridCol w="1676400"/>
              </a:tblGrid>
              <a:tr h="910192">
                <a:tc>
                  <a:txBody>
                    <a:bodyPr/>
                    <a:lstStyle/>
                    <a:p>
                      <a:pPr algn="ctr">
                        <a:lnSpc>
                          <a:spcPct val="115000"/>
                        </a:lnSpc>
                        <a:spcAft>
                          <a:spcPts val="0"/>
                        </a:spcAft>
                      </a:pPr>
                      <a:r>
                        <a:rPr lang="en-IN" sz="1800" b="1" dirty="0" smtClean="0">
                          <a:solidFill>
                            <a:schemeClr val="tx1"/>
                          </a:solidFill>
                          <a:latin typeface="Garamond-Bold"/>
                          <a:ea typeface="Calibri"/>
                          <a:cs typeface="Garamond-Bold"/>
                        </a:rPr>
                        <a:t>Particular</a:t>
                      </a:r>
                    </a:p>
                    <a:p>
                      <a:pPr algn="ctr">
                        <a:lnSpc>
                          <a:spcPct val="115000"/>
                        </a:lnSpc>
                        <a:spcAft>
                          <a:spcPts val="0"/>
                        </a:spcAft>
                      </a:pPr>
                      <a:r>
                        <a:rPr lang="en-IN" sz="1800" dirty="0" smtClean="0">
                          <a:solidFill>
                            <a:schemeClr val="tx1"/>
                          </a:solidFill>
                          <a:latin typeface="Calibri"/>
                          <a:ea typeface="Calibri"/>
                          <a:cs typeface="Mangal"/>
                        </a:rPr>
                        <a:t>(Parallel to GC line except  2.5Km Gaya detour)</a:t>
                      </a:r>
                      <a:endParaRPr lang="en-IN" sz="1800" dirty="0">
                        <a:solidFill>
                          <a:schemeClr val="tx1"/>
                        </a:solidFill>
                        <a:latin typeface="Calibri"/>
                        <a:ea typeface="Calibri"/>
                        <a:cs typeface="Mangal"/>
                      </a:endParaRPr>
                    </a:p>
                  </a:txBody>
                  <a:tcPr marL="68580" marR="68580" marT="0" marB="0"/>
                </a:tc>
                <a:tc>
                  <a:txBody>
                    <a:bodyPr/>
                    <a:lstStyle/>
                    <a:p>
                      <a:pPr algn="ctr">
                        <a:lnSpc>
                          <a:spcPct val="115000"/>
                        </a:lnSpc>
                        <a:spcAft>
                          <a:spcPts val="0"/>
                        </a:spcAft>
                      </a:pPr>
                      <a:r>
                        <a:rPr lang="en-IN" sz="1800" b="1" dirty="0">
                          <a:solidFill>
                            <a:schemeClr val="tx1"/>
                          </a:solidFill>
                          <a:latin typeface="Garamond-Bold"/>
                          <a:ea typeface="Calibri"/>
                          <a:cs typeface="Garamond-Bold"/>
                        </a:rPr>
                        <a:t>Amount (Rs Crore)</a:t>
                      </a:r>
                      <a:endParaRPr lang="en-IN" sz="1800" dirty="0">
                        <a:solidFill>
                          <a:schemeClr val="tx1"/>
                        </a:solidFill>
                        <a:latin typeface="Calibri"/>
                        <a:ea typeface="Calibri"/>
                        <a:cs typeface="Mangal"/>
                      </a:endParaRPr>
                    </a:p>
                  </a:txBody>
                  <a:tcPr marL="68580" marR="68580" marT="0" marB="0" anchor="ctr"/>
                </a:tc>
                <a:tc>
                  <a:txBody>
                    <a:bodyPr/>
                    <a:lstStyle/>
                    <a:p>
                      <a:pPr algn="ctr">
                        <a:lnSpc>
                          <a:spcPct val="115000"/>
                        </a:lnSpc>
                        <a:spcAft>
                          <a:spcPts val="0"/>
                        </a:spcAft>
                      </a:pPr>
                      <a:r>
                        <a:rPr lang="en-IN" sz="1800" b="1" dirty="0">
                          <a:solidFill>
                            <a:schemeClr val="tx1"/>
                          </a:solidFill>
                          <a:latin typeface="Garamond-Bold"/>
                          <a:ea typeface="Calibri"/>
                          <a:cs typeface="Garamond-Bold"/>
                        </a:rPr>
                        <a:t>% of Total Cost</a:t>
                      </a:r>
                      <a:endParaRPr lang="en-IN" sz="1800" dirty="0">
                        <a:solidFill>
                          <a:schemeClr val="tx1"/>
                        </a:solidFill>
                        <a:latin typeface="Calibri"/>
                        <a:ea typeface="Calibri"/>
                        <a:cs typeface="Mangal"/>
                      </a:endParaRPr>
                    </a:p>
                  </a:txBody>
                  <a:tcPr marL="68580" marR="68580" marT="0" marB="0"/>
                </a:tc>
              </a:tr>
              <a:tr h="767233">
                <a:tc>
                  <a:txBody>
                    <a:bodyPr/>
                    <a:lstStyle/>
                    <a:p>
                      <a:pPr>
                        <a:lnSpc>
                          <a:spcPct val="115000"/>
                        </a:lnSpc>
                        <a:spcAft>
                          <a:spcPts val="0"/>
                        </a:spcAft>
                      </a:pPr>
                      <a:r>
                        <a:rPr lang="en-IN" sz="1600" b="1" dirty="0" smtClean="0">
                          <a:solidFill>
                            <a:schemeClr val="tx1"/>
                          </a:solidFill>
                          <a:latin typeface="Garamond-Bold"/>
                          <a:ea typeface="Calibri"/>
                          <a:cs typeface="Garamond-Bold"/>
                        </a:rPr>
                        <a:t>(</a:t>
                      </a:r>
                      <a:r>
                        <a:rPr lang="en-IN" sz="1600" b="1" dirty="0" err="1" smtClean="0">
                          <a:solidFill>
                            <a:schemeClr val="tx1"/>
                          </a:solidFill>
                          <a:latin typeface="Garamond-Bold"/>
                          <a:ea typeface="Calibri"/>
                          <a:cs typeface="Garamond-Bold"/>
                        </a:rPr>
                        <a:t>i</a:t>
                      </a:r>
                      <a:r>
                        <a:rPr lang="en-IN" sz="1600" b="1" dirty="0" smtClean="0">
                          <a:solidFill>
                            <a:schemeClr val="tx1"/>
                          </a:solidFill>
                          <a:latin typeface="Garamond-Bold"/>
                          <a:ea typeface="Calibri"/>
                          <a:cs typeface="Garamond-Bold"/>
                        </a:rPr>
                        <a:t>)  Total </a:t>
                      </a:r>
                      <a:r>
                        <a:rPr lang="en-IN" sz="1600" b="1" dirty="0">
                          <a:solidFill>
                            <a:schemeClr val="tx1"/>
                          </a:solidFill>
                          <a:latin typeface="Garamond-Bold"/>
                          <a:ea typeface="Calibri"/>
                          <a:cs typeface="Garamond-Bold"/>
                        </a:rPr>
                        <a:t>Construction </a:t>
                      </a:r>
                      <a:r>
                        <a:rPr lang="en-IN" sz="1600" b="1" dirty="0" smtClean="0">
                          <a:solidFill>
                            <a:schemeClr val="tx1"/>
                          </a:solidFill>
                          <a:latin typeface="Garamond-Bold"/>
                          <a:ea typeface="Calibri"/>
                          <a:cs typeface="Garamond-Bold"/>
                        </a:rPr>
                        <a:t>Cost (TCC)</a:t>
                      </a:r>
                    </a:p>
                    <a:p>
                      <a:pPr>
                        <a:lnSpc>
                          <a:spcPct val="115000"/>
                        </a:lnSpc>
                        <a:spcAft>
                          <a:spcPts val="0"/>
                        </a:spcAft>
                      </a:pPr>
                      <a:r>
                        <a:rPr lang="en-IN" sz="1600" b="1" dirty="0" smtClean="0">
                          <a:solidFill>
                            <a:schemeClr val="tx1"/>
                          </a:solidFill>
                          <a:latin typeface="Garamond-Bold"/>
                          <a:ea typeface="Calibri"/>
                          <a:cs typeface="Garamond-Bold"/>
                        </a:rPr>
                        <a:t>      (as</a:t>
                      </a:r>
                      <a:r>
                        <a:rPr lang="en-IN" sz="1600" b="1" baseline="0" dirty="0" smtClean="0">
                          <a:solidFill>
                            <a:schemeClr val="tx1"/>
                          </a:solidFill>
                          <a:latin typeface="Garamond-Bold"/>
                          <a:ea typeface="Calibri"/>
                          <a:cs typeface="Garamond-Bold"/>
                        </a:rPr>
                        <a:t> on </a:t>
                      </a:r>
                      <a:r>
                        <a:rPr lang="en-IN" sz="1600" b="1" dirty="0" smtClean="0">
                          <a:solidFill>
                            <a:schemeClr val="tx1"/>
                          </a:solidFill>
                          <a:latin typeface="Garamond-Bold"/>
                          <a:ea typeface="Calibri"/>
                          <a:cs typeface="Garamond-Bold"/>
                        </a:rPr>
                        <a:t>Oct.2013) (cost </a:t>
                      </a:r>
                      <a:r>
                        <a:rPr lang="en-IN" sz="1600" b="1" baseline="0" dirty="0" smtClean="0">
                          <a:solidFill>
                            <a:schemeClr val="tx1"/>
                          </a:solidFill>
                          <a:latin typeface="Garamond-Bold"/>
                          <a:ea typeface="Calibri"/>
                          <a:cs typeface="Garamond-Bold"/>
                        </a:rPr>
                        <a:t> of Rs.6500Crs </a:t>
                      </a:r>
                      <a:r>
                        <a:rPr lang="en-IN" sz="1600" b="1" dirty="0" smtClean="0">
                          <a:solidFill>
                            <a:schemeClr val="tx1"/>
                          </a:solidFill>
                          <a:latin typeface="Garamond-Bold"/>
                          <a:ea typeface="Calibri"/>
                          <a:cs typeface="Garamond-Bold"/>
                        </a:rPr>
                        <a:t>updated</a:t>
                      </a:r>
                    </a:p>
                    <a:p>
                      <a:pPr>
                        <a:lnSpc>
                          <a:spcPct val="115000"/>
                        </a:lnSpc>
                        <a:spcAft>
                          <a:spcPts val="0"/>
                        </a:spcAft>
                      </a:pPr>
                      <a:r>
                        <a:rPr lang="en-IN" sz="1600" b="1" dirty="0" smtClean="0">
                          <a:solidFill>
                            <a:schemeClr val="tx1"/>
                          </a:solidFill>
                          <a:latin typeface="Garamond-Bold"/>
                          <a:ea typeface="Calibri"/>
                          <a:cs typeface="Garamond-Bold"/>
                        </a:rPr>
                        <a:t>       @ 5% per annum)</a:t>
                      </a:r>
                      <a:endParaRPr lang="en-IN" sz="1600" dirty="0">
                        <a:solidFill>
                          <a:schemeClr val="tx1"/>
                        </a:solidFill>
                        <a:latin typeface="Calibri"/>
                        <a:ea typeface="Calibri"/>
                        <a:cs typeface="Mangal"/>
                      </a:endParaRPr>
                    </a:p>
                  </a:txBody>
                  <a:tcPr marL="68580" marR="68580" marT="0" marB="0"/>
                </a:tc>
                <a:tc>
                  <a:txBody>
                    <a:bodyPr/>
                    <a:lstStyle/>
                    <a:p>
                      <a:pPr algn="ctr">
                        <a:lnSpc>
                          <a:spcPct val="115000"/>
                        </a:lnSpc>
                        <a:spcAft>
                          <a:spcPts val="0"/>
                        </a:spcAft>
                      </a:pPr>
                      <a:r>
                        <a:rPr lang="en-IN" sz="1600" b="1" dirty="0" smtClean="0">
                          <a:solidFill>
                            <a:schemeClr val="tx1"/>
                          </a:solidFill>
                          <a:latin typeface="Calibri"/>
                          <a:ea typeface="Calibri"/>
                          <a:cs typeface="Mangal"/>
                        </a:rPr>
                        <a:t>6825</a:t>
                      </a:r>
                      <a:endParaRPr lang="en-IN" sz="1600" b="1" dirty="0">
                        <a:solidFill>
                          <a:schemeClr val="tx1"/>
                        </a:solidFill>
                        <a:latin typeface="Calibri"/>
                        <a:ea typeface="Calibri"/>
                        <a:cs typeface="Mangal"/>
                      </a:endParaRPr>
                    </a:p>
                  </a:txBody>
                  <a:tcPr marL="68580" marR="68580" marT="0" marB="0" anchor="ctr"/>
                </a:tc>
                <a:tc>
                  <a:txBody>
                    <a:bodyPr/>
                    <a:lstStyle/>
                    <a:p>
                      <a:pPr marL="0" algn="ctr" rtl="0" eaLnBrk="1" fontAlgn="b" latinLnBrk="0" hangingPunct="1">
                        <a:lnSpc>
                          <a:spcPct val="115000"/>
                        </a:lnSpc>
                        <a:spcAft>
                          <a:spcPts val="0"/>
                        </a:spcAft>
                      </a:pPr>
                      <a:r>
                        <a:rPr kumimoji="0" lang="en-IN" sz="1600" b="1" kern="1200" dirty="0" smtClean="0">
                          <a:solidFill>
                            <a:schemeClr val="tx1"/>
                          </a:solidFill>
                          <a:latin typeface="Calibri"/>
                          <a:ea typeface="Calibri"/>
                          <a:cs typeface="Mangal"/>
                        </a:rPr>
                        <a:t>72.76</a:t>
                      </a:r>
                    </a:p>
                  </a:txBody>
                  <a:tcPr marL="9525" marR="9525" marT="9525" marB="0" anchor="ctr"/>
                </a:tc>
              </a:tr>
              <a:tr h="738477">
                <a:tc>
                  <a:txBody>
                    <a:bodyPr/>
                    <a:lstStyle/>
                    <a:p>
                      <a:pPr marL="400050" indent="-400050">
                        <a:lnSpc>
                          <a:spcPct val="115000"/>
                        </a:lnSpc>
                        <a:spcAft>
                          <a:spcPts val="0"/>
                        </a:spcAft>
                        <a:buAutoNum type="romanLcParenBoth" startAt="2"/>
                      </a:pPr>
                      <a:r>
                        <a:rPr lang="en-IN" sz="1600" dirty="0" smtClean="0">
                          <a:solidFill>
                            <a:schemeClr val="tx1"/>
                          </a:solidFill>
                          <a:latin typeface="Garamond-Italic"/>
                          <a:ea typeface="Calibri"/>
                          <a:cs typeface="Garamond"/>
                        </a:rPr>
                        <a:t>Financial </a:t>
                      </a:r>
                      <a:r>
                        <a:rPr lang="en-IN" sz="1600" dirty="0">
                          <a:solidFill>
                            <a:schemeClr val="tx1"/>
                          </a:solidFill>
                          <a:latin typeface="Garamond-Italic"/>
                          <a:ea typeface="Calibri"/>
                          <a:cs typeface="Garamond"/>
                        </a:rPr>
                        <a:t>Charges &amp; </a:t>
                      </a:r>
                      <a:r>
                        <a:rPr lang="en-IN" sz="1600" dirty="0" smtClean="0">
                          <a:solidFill>
                            <a:schemeClr val="tx1"/>
                          </a:solidFill>
                          <a:latin typeface="Garamond-Italic"/>
                          <a:ea typeface="Calibri"/>
                          <a:cs typeface="Garamond"/>
                        </a:rPr>
                        <a:t>Consultant Charges</a:t>
                      </a:r>
                    </a:p>
                    <a:p>
                      <a:pPr marL="400050" indent="-400050">
                        <a:lnSpc>
                          <a:spcPct val="115000"/>
                        </a:lnSpc>
                        <a:spcAft>
                          <a:spcPts val="0"/>
                        </a:spcAft>
                        <a:buNone/>
                      </a:pPr>
                      <a:r>
                        <a:rPr lang="en-IN" sz="1600" dirty="0" smtClean="0">
                          <a:solidFill>
                            <a:schemeClr val="tx1"/>
                          </a:solidFill>
                          <a:latin typeface="Garamond-Italic"/>
                          <a:ea typeface="Calibri"/>
                          <a:cs typeface="Garamond"/>
                        </a:rPr>
                        <a:t>        @1.1% of (</a:t>
                      </a:r>
                      <a:r>
                        <a:rPr lang="en-IN" sz="1600" dirty="0" err="1" smtClean="0">
                          <a:solidFill>
                            <a:schemeClr val="tx1"/>
                          </a:solidFill>
                          <a:latin typeface="Garamond-Italic"/>
                          <a:ea typeface="Calibri"/>
                          <a:cs typeface="Garamond"/>
                        </a:rPr>
                        <a:t>i</a:t>
                      </a:r>
                      <a:r>
                        <a:rPr lang="en-IN" sz="1600" dirty="0" smtClean="0">
                          <a:solidFill>
                            <a:schemeClr val="tx1"/>
                          </a:solidFill>
                          <a:latin typeface="Garamond-Italic"/>
                          <a:ea typeface="Calibri"/>
                          <a:cs typeface="Garamond"/>
                        </a:rPr>
                        <a:t>)</a:t>
                      </a:r>
                      <a:endParaRPr lang="en-IN" sz="1600" dirty="0">
                        <a:solidFill>
                          <a:schemeClr val="tx1"/>
                        </a:solidFill>
                        <a:latin typeface="Garamond-Italic"/>
                        <a:ea typeface="Calibri"/>
                        <a:cs typeface="Mangal"/>
                      </a:endParaRPr>
                    </a:p>
                  </a:txBody>
                  <a:tcPr marL="68580" marR="68580" marT="0" marB="0"/>
                </a:tc>
                <a:tc>
                  <a:txBody>
                    <a:bodyPr/>
                    <a:lstStyle/>
                    <a:p>
                      <a:pPr algn="ctr">
                        <a:lnSpc>
                          <a:spcPct val="115000"/>
                        </a:lnSpc>
                        <a:spcAft>
                          <a:spcPts val="0"/>
                        </a:spcAft>
                      </a:pPr>
                      <a:r>
                        <a:rPr lang="en-IN" sz="1600" dirty="0" smtClean="0">
                          <a:solidFill>
                            <a:schemeClr val="tx1"/>
                          </a:solidFill>
                          <a:latin typeface="Calibri"/>
                          <a:ea typeface="Calibri"/>
                          <a:cs typeface="Mangal"/>
                        </a:rPr>
                        <a:t>75</a:t>
                      </a:r>
                      <a:endParaRPr lang="en-IN" sz="1600" dirty="0">
                        <a:solidFill>
                          <a:schemeClr val="tx1"/>
                        </a:solidFill>
                        <a:latin typeface="Calibri"/>
                        <a:ea typeface="Calibri"/>
                        <a:cs typeface="Mangal"/>
                      </a:endParaRPr>
                    </a:p>
                  </a:txBody>
                  <a:tcPr marL="68580" marR="68580" marT="0" marB="0" anchor="ctr"/>
                </a:tc>
                <a:tc>
                  <a:txBody>
                    <a:bodyPr/>
                    <a:lstStyle/>
                    <a:p>
                      <a:pPr marL="0" algn="ctr" rtl="0" eaLnBrk="1" fontAlgn="b" latinLnBrk="0" hangingPunct="1">
                        <a:lnSpc>
                          <a:spcPct val="115000"/>
                        </a:lnSpc>
                        <a:spcAft>
                          <a:spcPts val="0"/>
                        </a:spcAft>
                      </a:pPr>
                      <a:r>
                        <a:rPr kumimoji="0" lang="en-IN" sz="1600" kern="1200" dirty="0" smtClean="0">
                          <a:solidFill>
                            <a:schemeClr val="tx1"/>
                          </a:solidFill>
                          <a:latin typeface="Calibri"/>
                          <a:ea typeface="Calibri"/>
                          <a:cs typeface="Mangal"/>
                        </a:rPr>
                        <a:t>0.80</a:t>
                      </a:r>
                    </a:p>
                  </a:txBody>
                  <a:tcPr marL="9525" marR="9525" marT="9525" marB="0" anchor="ctr"/>
                </a:tc>
              </a:tr>
              <a:tr h="789598">
                <a:tc>
                  <a:txBody>
                    <a:bodyPr/>
                    <a:lstStyle/>
                    <a:p>
                      <a:pPr>
                        <a:lnSpc>
                          <a:spcPct val="115000"/>
                        </a:lnSpc>
                        <a:spcAft>
                          <a:spcPts val="0"/>
                        </a:spcAft>
                      </a:pPr>
                      <a:r>
                        <a:rPr lang="en-IN" sz="1600" dirty="0" smtClean="0">
                          <a:solidFill>
                            <a:schemeClr val="tx1"/>
                          </a:solidFill>
                          <a:latin typeface="Garamond-Italic"/>
                          <a:ea typeface="Calibri"/>
                          <a:cs typeface="Garamond"/>
                        </a:rPr>
                        <a:t>(iii)  Interest </a:t>
                      </a:r>
                      <a:r>
                        <a:rPr lang="en-IN" sz="1600" dirty="0">
                          <a:solidFill>
                            <a:schemeClr val="tx1"/>
                          </a:solidFill>
                          <a:latin typeface="Garamond-Italic"/>
                          <a:ea typeface="Calibri"/>
                          <a:cs typeface="Garamond"/>
                        </a:rPr>
                        <a:t>During Construction (IDC</a:t>
                      </a:r>
                      <a:r>
                        <a:rPr lang="en-IN" sz="1600" dirty="0" smtClean="0">
                          <a:solidFill>
                            <a:schemeClr val="tx1"/>
                          </a:solidFill>
                          <a:latin typeface="Garamond-Italic"/>
                          <a:ea typeface="Calibri"/>
                          <a:cs typeface="Garamond"/>
                        </a:rPr>
                        <a:t>) @12% </a:t>
                      </a:r>
                    </a:p>
                    <a:p>
                      <a:pPr>
                        <a:lnSpc>
                          <a:spcPct val="115000"/>
                        </a:lnSpc>
                        <a:spcAft>
                          <a:spcPts val="0"/>
                        </a:spcAft>
                      </a:pPr>
                      <a:r>
                        <a:rPr lang="en-IN" sz="1600" dirty="0" smtClean="0">
                          <a:solidFill>
                            <a:schemeClr val="tx1"/>
                          </a:solidFill>
                          <a:latin typeface="Garamond-Italic"/>
                          <a:ea typeface="Calibri"/>
                          <a:cs typeface="Garamond"/>
                        </a:rPr>
                        <a:t>       per annum of ((</a:t>
                      </a:r>
                      <a:r>
                        <a:rPr lang="en-IN" sz="1600" dirty="0" err="1" smtClean="0">
                          <a:solidFill>
                            <a:schemeClr val="tx1"/>
                          </a:solidFill>
                          <a:latin typeface="Garamond-Italic"/>
                          <a:ea typeface="Calibri"/>
                          <a:cs typeface="Garamond"/>
                        </a:rPr>
                        <a:t>i</a:t>
                      </a:r>
                      <a:r>
                        <a:rPr lang="en-IN" sz="1600" dirty="0" smtClean="0">
                          <a:solidFill>
                            <a:schemeClr val="tx1"/>
                          </a:solidFill>
                          <a:latin typeface="Garamond-Italic"/>
                          <a:ea typeface="Calibri"/>
                          <a:cs typeface="Garamond"/>
                        </a:rPr>
                        <a:t>) &amp; (ii)) </a:t>
                      </a:r>
                      <a:endParaRPr lang="en-IN" sz="1600" dirty="0">
                        <a:solidFill>
                          <a:schemeClr val="tx1"/>
                        </a:solidFill>
                        <a:latin typeface="Garamond-Italic"/>
                        <a:ea typeface="Calibri"/>
                        <a:cs typeface="Mangal"/>
                      </a:endParaRPr>
                    </a:p>
                  </a:txBody>
                  <a:tcPr marL="68580" marR="68580" marT="0" marB="0"/>
                </a:tc>
                <a:tc>
                  <a:txBody>
                    <a:bodyPr/>
                    <a:lstStyle/>
                    <a:p>
                      <a:pPr algn="ctr">
                        <a:lnSpc>
                          <a:spcPct val="115000"/>
                        </a:lnSpc>
                        <a:spcAft>
                          <a:spcPts val="0"/>
                        </a:spcAft>
                      </a:pPr>
                      <a:r>
                        <a:rPr lang="en-IN" sz="1600" dirty="0" smtClean="0">
                          <a:solidFill>
                            <a:schemeClr val="tx1"/>
                          </a:solidFill>
                          <a:latin typeface="Calibri"/>
                          <a:ea typeface="Calibri"/>
                          <a:cs typeface="Mangal"/>
                        </a:rPr>
                        <a:t>1300</a:t>
                      </a:r>
                      <a:endParaRPr lang="en-IN" sz="1600" dirty="0">
                        <a:solidFill>
                          <a:schemeClr val="tx1"/>
                        </a:solidFill>
                        <a:latin typeface="Calibri"/>
                        <a:ea typeface="Calibri"/>
                        <a:cs typeface="Mangal"/>
                      </a:endParaRPr>
                    </a:p>
                  </a:txBody>
                  <a:tcPr marL="68580" marR="68580" marT="0" marB="0" anchor="ctr"/>
                </a:tc>
                <a:tc>
                  <a:txBody>
                    <a:bodyPr/>
                    <a:lstStyle/>
                    <a:p>
                      <a:pPr marL="0" algn="ctr" rtl="0" eaLnBrk="1" fontAlgn="b" latinLnBrk="0" hangingPunct="1">
                        <a:lnSpc>
                          <a:spcPct val="115000"/>
                        </a:lnSpc>
                        <a:spcAft>
                          <a:spcPts val="0"/>
                        </a:spcAft>
                      </a:pPr>
                      <a:r>
                        <a:rPr kumimoji="0" lang="en-IN" sz="1600" kern="1200" dirty="0" smtClean="0">
                          <a:solidFill>
                            <a:schemeClr val="tx1"/>
                          </a:solidFill>
                          <a:latin typeface="Calibri"/>
                          <a:ea typeface="Calibri"/>
                          <a:cs typeface="Mangal"/>
                        </a:rPr>
                        <a:t>13.86</a:t>
                      </a:r>
                    </a:p>
                  </a:txBody>
                  <a:tcPr marL="9525" marR="9525" marT="9525" marB="0" anchor="ctr"/>
                </a:tc>
              </a:tr>
              <a:tr h="468859">
                <a:tc>
                  <a:txBody>
                    <a:bodyPr/>
                    <a:lstStyle/>
                    <a:p>
                      <a:pPr>
                        <a:lnSpc>
                          <a:spcPct val="115000"/>
                        </a:lnSpc>
                        <a:spcAft>
                          <a:spcPts val="0"/>
                        </a:spcAft>
                      </a:pPr>
                      <a:r>
                        <a:rPr lang="en-IN" sz="1600" dirty="0" smtClean="0">
                          <a:solidFill>
                            <a:schemeClr val="tx1"/>
                          </a:solidFill>
                          <a:latin typeface="Garamond-Italic"/>
                          <a:ea typeface="Calibri"/>
                          <a:cs typeface="Garamond"/>
                        </a:rPr>
                        <a:t>(iv)</a:t>
                      </a:r>
                      <a:r>
                        <a:rPr lang="en-IN" sz="1600" baseline="0" dirty="0" smtClean="0">
                          <a:solidFill>
                            <a:schemeClr val="tx1"/>
                          </a:solidFill>
                          <a:latin typeface="Garamond-Italic"/>
                          <a:ea typeface="Calibri"/>
                          <a:cs typeface="Garamond"/>
                        </a:rPr>
                        <a:t>  </a:t>
                      </a:r>
                      <a:r>
                        <a:rPr lang="en-IN" sz="1600" dirty="0" smtClean="0">
                          <a:solidFill>
                            <a:schemeClr val="tx1"/>
                          </a:solidFill>
                          <a:latin typeface="Garamond-Italic"/>
                          <a:ea typeface="Calibri"/>
                          <a:cs typeface="Garamond"/>
                        </a:rPr>
                        <a:t>Contingency </a:t>
                      </a:r>
                      <a:r>
                        <a:rPr lang="en-IN" sz="1600" dirty="0">
                          <a:solidFill>
                            <a:schemeClr val="tx1"/>
                          </a:solidFill>
                          <a:latin typeface="Garamond-Italic"/>
                          <a:ea typeface="Calibri"/>
                          <a:cs typeface="Garamond"/>
                        </a:rPr>
                        <a:t>(@ 10% of </a:t>
                      </a:r>
                      <a:r>
                        <a:rPr lang="en-IN" sz="1600" dirty="0" smtClean="0">
                          <a:solidFill>
                            <a:schemeClr val="tx1"/>
                          </a:solidFill>
                          <a:latin typeface="Garamond-Italic"/>
                          <a:ea typeface="Calibri"/>
                          <a:cs typeface="Garamond"/>
                        </a:rPr>
                        <a:t>(</a:t>
                      </a:r>
                      <a:r>
                        <a:rPr lang="en-IN" sz="1600" dirty="0" err="1" smtClean="0">
                          <a:solidFill>
                            <a:schemeClr val="tx1"/>
                          </a:solidFill>
                          <a:latin typeface="Garamond-Italic"/>
                          <a:ea typeface="Calibri"/>
                          <a:cs typeface="Garamond"/>
                        </a:rPr>
                        <a:t>i</a:t>
                      </a:r>
                      <a:r>
                        <a:rPr lang="en-IN" sz="1600" dirty="0" smtClean="0">
                          <a:solidFill>
                            <a:schemeClr val="tx1"/>
                          </a:solidFill>
                          <a:latin typeface="Garamond-Italic"/>
                          <a:ea typeface="Calibri"/>
                          <a:cs typeface="Garamond"/>
                        </a:rPr>
                        <a:t>)</a:t>
                      </a:r>
                      <a:r>
                        <a:rPr lang="en-IN" sz="1600" dirty="0" smtClean="0">
                          <a:solidFill>
                            <a:schemeClr val="tx1"/>
                          </a:solidFill>
                          <a:latin typeface="Garamond"/>
                          <a:ea typeface="Calibri"/>
                          <a:cs typeface="Garamond"/>
                        </a:rPr>
                        <a:t>)</a:t>
                      </a:r>
                      <a:endParaRPr lang="en-IN" sz="1600" dirty="0">
                        <a:solidFill>
                          <a:schemeClr val="tx1"/>
                        </a:solidFill>
                        <a:latin typeface="Calibri"/>
                        <a:ea typeface="Calibri"/>
                        <a:cs typeface="Mangal"/>
                      </a:endParaRPr>
                    </a:p>
                  </a:txBody>
                  <a:tcPr marL="68580" marR="68580" marT="0" marB="0"/>
                </a:tc>
                <a:tc>
                  <a:txBody>
                    <a:bodyPr/>
                    <a:lstStyle/>
                    <a:p>
                      <a:pPr algn="ctr">
                        <a:lnSpc>
                          <a:spcPct val="115000"/>
                        </a:lnSpc>
                        <a:spcAft>
                          <a:spcPts val="0"/>
                        </a:spcAft>
                      </a:pPr>
                      <a:r>
                        <a:rPr lang="en-IN" sz="1600" dirty="0" smtClean="0">
                          <a:solidFill>
                            <a:schemeClr val="tx1"/>
                          </a:solidFill>
                          <a:latin typeface="Calibri"/>
                          <a:ea typeface="Calibri"/>
                          <a:cs typeface="Mangal"/>
                        </a:rPr>
                        <a:t>680</a:t>
                      </a:r>
                      <a:endParaRPr lang="en-IN" sz="1600" dirty="0">
                        <a:solidFill>
                          <a:schemeClr val="tx1"/>
                        </a:solidFill>
                        <a:latin typeface="Calibri"/>
                        <a:ea typeface="Calibri"/>
                        <a:cs typeface="Mangal"/>
                      </a:endParaRPr>
                    </a:p>
                  </a:txBody>
                  <a:tcPr marL="68580" marR="68580" marT="0" marB="0" anchor="ctr"/>
                </a:tc>
                <a:tc>
                  <a:txBody>
                    <a:bodyPr/>
                    <a:lstStyle/>
                    <a:p>
                      <a:pPr marL="0" algn="ctr" rtl="0" eaLnBrk="1" fontAlgn="b" latinLnBrk="0" hangingPunct="1">
                        <a:lnSpc>
                          <a:spcPct val="115000"/>
                        </a:lnSpc>
                        <a:spcAft>
                          <a:spcPts val="0"/>
                        </a:spcAft>
                      </a:pPr>
                      <a:r>
                        <a:rPr kumimoji="0" lang="en-IN" sz="1600" kern="1200" dirty="0" smtClean="0">
                          <a:solidFill>
                            <a:schemeClr val="tx1"/>
                          </a:solidFill>
                          <a:latin typeface="Calibri"/>
                          <a:ea typeface="Calibri"/>
                          <a:cs typeface="Mangal"/>
                        </a:rPr>
                        <a:t>7.25</a:t>
                      </a:r>
                    </a:p>
                  </a:txBody>
                  <a:tcPr marL="9525" marR="9525" marT="9525" marB="0" anchor="ctr"/>
                </a:tc>
              </a:tr>
              <a:tr h="506790">
                <a:tc>
                  <a:txBody>
                    <a:bodyPr/>
                    <a:lstStyle/>
                    <a:p>
                      <a:pPr marL="400050" indent="-400050">
                        <a:lnSpc>
                          <a:spcPct val="115000"/>
                        </a:lnSpc>
                        <a:spcAft>
                          <a:spcPts val="0"/>
                        </a:spcAft>
                        <a:buAutoNum type="romanLcParenBoth" startAt="5"/>
                      </a:pPr>
                      <a:r>
                        <a:rPr lang="en-IN" sz="1600" dirty="0" smtClean="0">
                          <a:solidFill>
                            <a:schemeClr val="tx1"/>
                          </a:solidFill>
                          <a:latin typeface="Garamond-Italic"/>
                          <a:ea typeface="Calibri"/>
                          <a:cs typeface="Garamond"/>
                        </a:rPr>
                        <a:t>Debt (70%) Service </a:t>
                      </a:r>
                      <a:r>
                        <a:rPr lang="en-IN" sz="1600" dirty="0">
                          <a:solidFill>
                            <a:schemeClr val="tx1"/>
                          </a:solidFill>
                          <a:latin typeface="Garamond-Italic"/>
                          <a:ea typeface="Calibri"/>
                          <a:cs typeface="Garamond"/>
                        </a:rPr>
                        <a:t>Reserve </a:t>
                      </a:r>
                      <a:r>
                        <a:rPr lang="en-IN" sz="1600" dirty="0" smtClean="0">
                          <a:solidFill>
                            <a:schemeClr val="tx1"/>
                          </a:solidFill>
                          <a:latin typeface="Garamond-Italic"/>
                          <a:ea typeface="Calibri"/>
                          <a:cs typeface="Garamond"/>
                        </a:rPr>
                        <a:t>Account (Presumed)</a:t>
                      </a:r>
                      <a:endParaRPr lang="en-IN" sz="1600" dirty="0">
                        <a:solidFill>
                          <a:schemeClr val="tx1"/>
                        </a:solidFill>
                        <a:latin typeface="Garamond-Italic"/>
                        <a:ea typeface="Calibri"/>
                        <a:cs typeface="Mangal"/>
                      </a:endParaRPr>
                    </a:p>
                  </a:txBody>
                  <a:tcPr marL="68580" marR="68580" marT="0" marB="0"/>
                </a:tc>
                <a:tc>
                  <a:txBody>
                    <a:bodyPr/>
                    <a:lstStyle/>
                    <a:p>
                      <a:pPr algn="ctr">
                        <a:lnSpc>
                          <a:spcPct val="115000"/>
                        </a:lnSpc>
                        <a:spcAft>
                          <a:spcPts val="0"/>
                        </a:spcAft>
                      </a:pPr>
                      <a:r>
                        <a:rPr lang="en-IN" sz="1600" dirty="0" smtClean="0">
                          <a:solidFill>
                            <a:schemeClr val="tx1"/>
                          </a:solidFill>
                          <a:latin typeface="Calibri"/>
                          <a:ea typeface="Calibri"/>
                          <a:cs typeface="Mangal"/>
                        </a:rPr>
                        <a:t>500</a:t>
                      </a:r>
                      <a:endParaRPr lang="en-IN" sz="1600" dirty="0">
                        <a:solidFill>
                          <a:schemeClr val="tx1"/>
                        </a:solidFill>
                        <a:latin typeface="Calibri"/>
                        <a:ea typeface="Calibri"/>
                        <a:cs typeface="Mangal"/>
                      </a:endParaRPr>
                    </a:p>
                  </a:txBody>
                  <a:tcPr marL="68580" marR="68580" marT="0" marB="0" anchor="ctr"/>
                </a:tc>
                <a:tc>
                  <a:txBody>
                    <a:bodyPr/>
                    <a:lstStyle/>
                    <a:p>
                      <a:pPr marL="0" algn="ctr" rtl="0" eaLnBrk="1" fontAlgn="b" latinLnBrk="0" hangingPunct="1">
                        <a:lnSpc>
                          <a:spcPct val="115000"/>
                        </a:lnSpc>
                        <a:spcAft>
                          <a:spcPts val="0"/>
                        </a:spcAft>
                      </a:pPr>
                      <a:r>
                        <a:rPr kumimoji="0" lang="en-IN" sz="1600" kern="1200" dirty="0" smtClean="0">
                          <a:solidFill>
                            <a:schemeClr val="tx1"/>
                          </a:solidFill>
                          <a:latin typeface="Calibri"/>
                          <a:ea typeface="Calibri"/>
                          <a:cs typeface="Mangal"/>
                        </a:rPr>
                        <a:t>5.33</a:t>
                      </a:r>
                    </a:p>
                  </a:txBody>
                  <a:tcPr marL="9525" marR="9525" marT="9525" marB="0" anchor="ctr"/>
                </a:tc>
              </a:tr>
              <a:tr h="784354">
                <a:tc>
                  <a:txBody>
                    <a:bodyPr/>
                    <a:lstStyle/>
                    <a:p>
                      <a:pPr algn="just">
                        <a:lnSpc>
                          <a:spcPct val="150000"/>
                        </a:lnSpc>
                        <a:spcAft>
                          <a:spcPts val="0"/>
                        </a:spcAft>
                      </a:pPr>
                      <a:r>
                        <a:rPr lang="en-IN" sz="1600" b="1" dirty="0" smtClean="0">
                          <a:solidFill>
                            <a:schemeClr val="tx1"/>
                          </a:solidFill>
                          <a:latin typeface="Garamond-Bold"/>
                          <a:ea typeface="Calibri"/>
                          <a:cs typeface="Garamond-Bold"/>
                        </a:rPr>
                        <a:t>Total </a:t>
                      </a:r>
                      <a:r>
                        <a:rPr lang="en-IN" sz="1600" b="1" dirty="0">
                          <a:solidFill>
                            <a:schemeClr val="tx1"/>
                          </a:solidFill>
                          <a:latin typeface="Garamond-Bold"/>
                          <a:ea typeface="Calibri"/>
                          <a:cs typeface="Garamond-Bold"/>
                        </a:rPr>
                        <a:t>Project Cost </a:t>
                      </a:r>
                      <a:r>
                        <a:rPr lang="en-IN" sz="1600" b="1" dirty="0" smtClean="0">
                          <a:solidFill>
                            <a:schemeClr val="tx1"/>
                          </a:solidFill>
                          <a:latin typeface="Garamond-Bold"/>
                          <a:ea typeface="Calibri"/>
                          <a:cs typeface="Garamond-Bold"/>
                        </a:rPr>
                        <a:t>(Debt to Equity ratio</a:t>
                      </a:r>
                      <a:r>
                        <a:rPr lang="en-IN" sz="1600" b="1" baseline="0" dirty="0" smtClean="0">
                          <a:solidFill>
                            <a:schemeClr val="tx1"/>
                          </a:solidFill>
                          <a:latin typeface="Garamond-Bold"/>
                          <a:ea typeface="Calibri"/>
                          <a:cs typeface="Garamond-Bold"/>
                        </a:rPr>
                        <a:t> of 70:30)</a:t>
                      </a:r>
                    </a:p>
                    <a:p>
                      <a:pPr algn="just">
                        <a:lnSpc>
                          <a:spcPct val="150000"/>
                        </a:lnSpc>
                        <a:spcAft>
                          <a:spcPts val="0"/>
                        </a:spcAft>
                      </a:pPr>
                      <a:r>
                        <a:rPr lang="en-IN" sz="1600" b="1" baseline="0" dirty="0" smtClean="0">
                          <a:solidFill>
                            <a:schemeClr val="tx1"/>
                          </a:solidFill>
                          <a:latin typeface="Garamond-Bold"/>
                          <a:ea typeface="Calibri"/>
                          <a:cs typeface="Mangal"/>
                        </a:rPr>
                        <a:t>Equity includes Viability Gap Funding(VGF)</a:t>
                      </a:r>
                      <a:endParaRPr lang="en-IN" sz="1600" dirty="0">
                        <a:solidFill>
                          <a:schemeClr val="tx1"/>
                        </a:solidFill>
                        <a:latin typeface="Calibri"/>
                        <a:ea typeface="Calibri"/>
                        <a:cs typeface="Mangal"/>
                      </a:endParaRPr>
                    </a:p>
                  </a:txBody>
                  <a:tcPr marL="68580" marR="68580" marT="0" marB="0"/>
                </a:tc>
                <a:tc>
                  <a:txBody>
                    <a:bodyPr/>
                    <a:lstStyle/>
                    <a:p>
                      <a:pPr algn="ctr">
                        <a:lnSpc>
                          <a:spcPct val="115000"/>
                        </a:lnSpc>
                        <a:spcAft>
                          <a:spcPts val="0"/>
                        </a:spcAft>
                      </a:pPr>
                      <a:r>
                        <a:rPr lang="en-IN" sz="1600" b="1" dirty="0" smtClean="0">
                          <a:solidFill>
                            <a:schemeClr val="tx1"/>
                          </a:solidFill>
                          <a:latin typeface="Calibri"/>
                          <a:ea typeface="Calibri"/>
                          <a:cs typeface="Mangal"/>
                        </a:rPr>
                        <a:t>9380</a:t>
                      </a:r>
                      <a:endParaRPr lang="en-IN" sz="1600" b="1" dirty="0">
                        <a:solidFill>
                          <a:schemeClr val="tx1"/>
                        </a:solidFill>
                        <a:latin typeface="Calibri"/>
                        <a:ea typeface="Calibri"/>
                        <a:cs typeface="Mangal"/>
                      </a:endParaRPr>
                    </a:p>
                  </a:txBody>
                  <a:tcPr marL="68580" marR="68580" marT="0" marB="0" anchor="ctr"/>
                </a:tc>
                <a:tc>
                  <a:txBody>
                    <a:bodyPr/>
                    <a:lstStyle/>
                    <a:p>
                      <a:pPr algn="ctr">
                        <a:lnSpc>
                          <a:spcPct val="150000"/>
                        </a:lnSpc>
                        <a:spcAft>
                          <a:spcPts val="0"/>
                        </a:spcAft>
                      </a:pPr>
                      <a:r>
                        <a:rPr lang="en-IN" sz="1600" b="1" dirty="0">
                          <a:solidFill>
                            <a:schemeClr val="tx1"/>
                          </a:solidFill>
                          <a:latin typeface="Garamond-Bold"/>
                          <a:ea typeface="Calibri"/>
                          <a:cs typeface="Garamond-Bold"/>
                        </a:rPr>
                        <a:t>100.0%</a:t>
                      </a:r>
                      <a:endParaRPr lang="en-IN" sz="1600" dirty="0">
                        <a:solidFill>
                          <a:schemeClr val="tx1"/>
                        </a:solidFill>
                        <a:latin typeface="Calibri"/>
                        <a:ea typeface="Calibri"/>
                        <a:cs typeface="Mangal"/>
                      </a:endParaRPr>
                    </a:p>
                  </a:txBody>
                  <a:tcPr marL="68580" marR="68580" marT="0" marB="0" anchor="ct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896112"/>
          </a:xfrm>
        </p:spPr>
        <p:txBody>
          <a:bodyPr>
            <a:normAutofit/>
          </a:bodyPr>
          <a:lstStyle/>
          <a:p>
            <a:r>
              <a:rPr lang="en-IN" sz="3600" b="1" i="1" u="sng" dirty="0" smtClean="0"/>
              <a:t>Public-Private Partnership (PPP) Project</a:t>
            </a:r>
            <a:endParaRPr lang="en-IN" sz="3600" u="sng" dirty="0"/>
          </a:p>
        </p:txBody>
      </p:sp>
      <p:sp>
        <p:nvSpPr>
          <p:cNvPr id="3" name="Content Placeholder 2"/>
          <p:cNvSpPr>
            <a:spLocks noGrp="1"/>
          </p:cNvSpPr>
          <p:nvPr>
            <p:ph idx="1"/>
          </p:nvPr>
        </p:nvSpPr>
        <p:spPr>
          <a:xfrm>
            <a:off x="228600" y="1828800"/>
            <a:ext cx="8458200" cy="4495800"/>
          </a:xfrm>
        </p:spPr>
        <p:txBody>
          <a:bodyPr/>
          <a:lstStyle/>
          <a:p>
            <a:pPr algn="just">
              <a:buNone/>
            </a:pPr>
            <a:r>
              <a:rPr lang="en-IN" b="1" i="1" dirty="0" smtClean="0"/>
              <a:t>  “The Public-Private Partnership (PPP) Project means a project based on contract or concession agreement between a Government or statutory entity on the one side and a private sector company on the other side, for delivering an infrastructure service on payment of user charges.”</a:t>
            </a:r>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IN" sz="3200" b="1" u="sng" dirty="0" smtClean="0"/>
              <a:t>Project Details Phase-II (</a:t>
            </a:r>
            <a:r>
              <a:rPr lang="en-IN" sz="3200" b="1" u="sng" dirty="0" err="1" smtClean="0"/>
              <a:t>Gomoh-Sonnagar</a:t>
            </a:r>
            <a:r>
              <a:rPr lang="en-IN" sz="3200" b="1" u="sng" dirty="0" smtClean="0"/>
              <a:t>)</a:t>
            </a:r>
            <a:endParaRPr lang="en-IN" sz="3200" dirty="0"/>
          </a:p>
        </p:txBody>
      </p:sp>
      <p:sp>
        <p:nvSpPr>
          <p:cNvPr id="3" name="Content Placeholder 2"/>
          <p:cNvSpPr>
            <a:spLocks noGrp="1"/>
          </p:cNvSpPr>
          <p:nvPr>
            <p:ph idx="1"/>
          </p:nvPr>
        </p:nvSpPr>
        <p:spPr>
          <a:xfrm>
            <a:off x="457200" y="762000"/>
            <a:ext cx="8229600" cy="5867400"/>
          </a:xfrm>
        </p:spPr>
        <p:txBody>
          <a:bodyPr>
            <a:normAutofit lnSpcReduction="10000"/>
          </a:bodyPr>
          <a:lstStyle/>
          <a:p>
            <a:pPr algn="just"/>
            <a:r>
              <a:rPr lang="en-IN" dirty="0" smtClean="0"/>
              <a:t>Detailed </a:t>
            </a:r>
            <a:r>
              <a:rPr lang="en-IN" dirty="0" err="1" smtClean="0"/>
              <a:t>Engg</a:t>
            </a:r>
            <a:r>
              <a:rPr lang="en-IN" dirty="0" smtClean="0"/>
              <a:t>. Survey in progress and DPR under compilation </a:t>
            </a:r>
          </a:p>
          <a:p>
            <a:pPr algn="just"/>
            <a:r>
              <a:rPr lang="en-IN" dirty="0" smtClean="0"/>
              <a:t>Alignment between </a:t>
            </a:r>
            <a:r>
              <a:rPr lang="en-IN" dirty="0" err="1" smtClean="0"/>
              <a:t>Gurpa</a:t>
            </a:r>
            <a:r>
              <a:rPr lang="en-IN" dirty="0" smtClean="0"/>
              <a:t>- </a:t>
            </a:r>
            <a:r>
              <a:rPr lang="en-IN" dirty="0" err="1" smtClean="0"/>
              <a:t>Gujhandi</a:t>
            </a:r>
            <a:r>
              <a:rPr lang="en-IN" dirty="0" smtClean="0"/>
              <a:t> station (22.09Km) </a:t>
            </a:r>
            <a:r>
              <a:rPr lang="en-IN" dirty="0" err="1" smtClean="0"/>
              <a:t>ie</a:t>
            </a:r>
            <a:r>
              <a:rPr lang="en-IN" dirty="0" smtClean="0"/>
              <a:t>, Koderma detour  (60Km) or parallel to GC line under finalization</a:t>
            </a:r>
          </a:p>
          <a:p>
            <a:pPr algn="just"/>
            <a:r>
              <a:rPr lang="en-IN" dirty="0" smtClean="0"/>
              <a:t>Alignment passing through hilly terrain consisting of Tunnels, Bridges ,Via duct &amp; no. of curves involving cutting and filling of varying depth/height </a:t>
            </a:r>
            <a:r>
              <a:rPr lang="en-IN" dirty="0" err="1" smtClean="0"/>
              <a:t>upto</a:t>
            </a:r>
            <a:r>
              <a:rPr lang="en-IN" dirty="0" smtClean="0"/>
              <a:t> 25m</a:t>
            </a:r>
          </a:p>
          <a:p>
            <a:pPr algn="just"/>
            <a:r>
              <a:rPr lang="en-IN" dirty="0" smtClean="0"/>
              <a:t>Forest and Environmental clearance will be required</a:t>
            </a:r>
          </a:p>
          <a:p>
            <a:pPr algn="just"/>
            <a:r>
              <a:rPr lang="en-IN" dirty="0" smtClean="0"/>
              <a:t>Construction site is pretty difficult to approach specially between </a:t>
            </a:r>
            <a:r>
              <a:rPr lang="en-IN" dirty="0" err="1" smtClean="0"/>
              <a:t>Gurpa</a:t>
            </a:r>
            <a:r>
              <a:rPr lang="en-IN" dirty="0" smtClean="0"/>
              <a:t>- </a:t>
            </a:r>
            <a:r>
              <a:rPr lang="en-IN" dirty="0" err="1" smtClean="0"/>
              <a:t>Gujhandi</a:t>
            </a:r>
            <a:r>
              <a:rPr lang="en-IN" dirty="0" smtClean="0"/>
              <a:t> section either via </a:t>
            </a:r>
            <a:r>
              <a:rPr lang="en-IN" dirty="0" err="1" smtClean="0"/>
              <a:t>Koderma</a:t>
            </a:r>
            <a:r>
              <a:rPr lang="en-IN" dirty="0" smtClean="0"/>
              <a:t> Detour or parallel to GC line</a:t>
            </a:r>
          </a:p>
          <a:p>
            <a:pPr algn="just"/>
            <a:r>
              <a:rPr lang="en-IN" dirty="0" smtClean="0"/>
              <a:t>Carbon credit via </a:t>
            </a:r>
            <a:r>
              <a:rPr lang="en-IN" dirty="0" err="1" smtClean="0"/>
              <a:t>Koderma</a:t>
            </a:r>
            <a:r>
              <a:rPr lang="en-IN" dirty="0" smtClean="0"/>
              <a:t> Detour will be lower as compared to parallel to GC line between </a:t>
            </a:r>
            <a:r>
              <a:rPr lang="en-IN" dirty="0" err="1" smtClean="0"/>
              <a:t>Gurpa-Gujhandi</a:t>
            </a:r>
            <a:r>
              <a:rPr lang="en-IN" dirty="0" smtClean="0"/>
              <a:t> section</a:t>
            </a:r>
          </a:p>
          <a:p>
            <a:pPr>
              <a:buNone/>
            </a:pPr>
            <a:endParaRPr lang="en-IN" dirty="0" smtClean="0"/>
          </a:p>
          <a:p>
            <a:endParaRPr lang="en-IN" dirty="0" smtClean="0"/>
          </a:p>
          <a:p>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IN" dirty="0" smtClean="0"/>
              <a:t/>
            </a:r>
            <a:br>
              <a:rPr lang="en-IN" dirty="0" smtClean="0"/>
            </a:br>
            <a:r>
              <a:rPr lang="en-IN" sz="3100" b="1" u="sng" dirty="0" smtClean="0"/>
              <a:t>World Bank Recommendations-</a:t>
            </a:r>
            <a:endParaRPr lang="en-IN" sz="3100" b="1" u="sng" dirty="0"/>
          </a:p>
        </p:txBody>
      </p:sp>
      <p:sp>
        <p:nvSpPr>
          <p:cNvPr id="3" name="Content Placeholder 2"/>
          <p:cNvSpPr>
            <a:spLocks noGrp="1"/>
          </p:cNvSpPr>
          <p:nvPr>
            <p:ph idx="1"/>
          </p:nvPr>
        </p:nvSpPr>
        <p:spPr>
          <a:xfrm>
            <a:off x="228600" y="685800"/>
            <a:ext cx="8610600" cy="5486400"/>
          </a:xfrm>
        </p:spPr>
        <p:txBody>
          <a:bodyPr/>
          <a:lstStyle/>
          <a:p>
            <a:pPr lvl="0">
              <a:buNone/>
            </a:pPr>
            <a:r>
              <a:rPr lang="en-IN" sz="1800" dirty="0" smtClean="0"/>
              <a:t>     a) </a:t>
            </a:r>
            <a:r>
              <a:rPr lang="en-IN" sz="1800" u="sng" dirty="0" err="1" smtClean="0"/>
              <a:t>Dankuni-Gomoh</a:t>
            </a:r>
            <a:r>
              <a:rPr lang="en-IN" sz="1800" u="sng" dirty="0" smtClean="0"/>
              <a:t> section </a:t>
            </a:r>
            <a:r>
              <a:rPr lang="en-IN" sz="1800" dirty="0" smtClean="0"/>
              <a:t>: studied and recommended as under :</a:t>
            </a:r>
          </a:p>
          <a:p>
            <a:pPr>
              <a:buNone/>
            </a:pP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graphicFrame>
        <p:nvGraphicFramePr>
          <p:cNvPr id="5" name="Table 4"/>
          <p:cNvGraphicFramePr>
            <a:graphicFrameLocks noGrp="1"/>
          </p:cNvGraphicFramePr>
          <p:nvPr/>
        </p:nvGraphicFramePr>
        <p:xfrm>
          <a:off x="228600" y="1066800"/>
          <a:ext cx="8534400" cy="1712405"/>
        </p:xfrm>
        <a:graphic>
          <a:graphicData uri="http://schemas.openxmlformats.org/drawingml/2006/table">
            <a:tbl>
              <a:tblPr firstRow="1" bandRow="1">
                <a:tableStyleId>{5C22544A-7EE6-4342-B048-85BDC9FD1C3A}</a:tableStyleId>
              </a:tblPr>
              <a:tblGrid>
                <a:gridCol w="1524000"/>
                <a:gridCol w="1295400"/>
                <a:gridCol w="2743200"/>
                <a:gridCol w="2971800"/>
              </a:tblGrid>
              <a:tr h="304800">
                <a:tc>
                  <a:txBody>
                    <a:bodyPr/>
                    <a:lstStyle/>
                    <a:p>
                      <a:pPr marL="457200">
                        <a:lnSpc>
                          <a:spcPct val="115000"/>
                        </a:lnSpc>
                        <a:spcAft>
                          <a:spcPts val="0"/>
                        </a:spcAft>
                      </a:pPr>
                      <a:r>
                        <a:rPr lang="en-IN" sz="1600" b="1" dirty="0">
                          <a:latin typeface="Times New Roman"/>
                          <a:ea typeface="Calibri"/>
                          <a:cs typeface="Times New Roman"/>
                        </a:rPr>
                        <a:t>Scope</a:t>
                      </a:r>
                      <a:endParaRPr lang="en-IN" sz="1600" b="1" dirty="0">
                        <a:latin typeface="Calibri"/>
                        <a:ea typeface="Calibri"/>
                        <a:cs typeface="Times New Roman"/>
                      </a:endParaRPr>
                    </a:p>
                  </a:txBody>
                  <a:tcPr marL="68580" marR="68580" marT="0" marB="0"/>
                </a:tc>
                <a:tc>
                  <a:txBody>
                    <a:bodyPr/>
                    <a:lstStyle/>
                    <a:p>
                      <a:pPr marL="457200" algn="l" rtl="0" eaLnBrk="1" latinLnBrk="0" hangingPunct="1">
                        <a:lnSpc>
                          <a:spcPct val="115000"/>
                        </a:lnSpc>
                        <a:spcAft>
                          <a:spcPts val="0"/>
                        </a:spcAft>
                      </a:pPr>
                      <a:r>
                        <a:rPr kumimoji="0" lang="en-IN" sz="1600" b="1" kern="1200" dirty="0">
                          <a:solidFill>
                            <a:schemeClr val="lt1"/>
                          </a:solidFill>
                          <a:latin typeface="Times New Roman"/>
                          <a:ea typeface="Calibri"/>
                          <a:cs typeface="Times New Roman"/>
                        </a:rPr>
                        <a:t>Role</a:t>
                      </a:r>
                    </a:p>
                  </a:txBody>
                  <a:tcPr marL="68580" marR="68580" marT="0" marB="0"/>
                </a:tc>
                <a:tc>
                  <a:txBody>
                    <a:bodyPr/>
                    <a:lstStyle/>
                    <a:p>
                      <a:pPr marL="457200" algn="l" rtl="0" eaLnBrk="1" latinLnBrk="0" hangingPunct="1">
                        <a:lnSpc>
                          <a:spcPct val="115000"/>
                        </a:lnSpc>
                        <a:spcAft>
                          <a:spcPts val="0"/>
                        </a:spcAft>
                      </a:pPr>
                      <a:r>
                        <a:rPr kumimoji="0" lang="en-IN" sz="1600" b="1" kern="1200" dirty="0">
                          <a:solidFill>
                            <a:schemeClr val="lt1"/>
                          </a:solidFill>
                          <a:latin typeface="Times New Roman"/>
                          <a:ea typeface="Calibri"/>
                          <a:cs typeface="Times New Roman"/>
                        </a:rPr>
                        <a:t>Financing</a:t>
                      </a:r>
                    </a:p>
                  </a:txBody>
                  <a:tcPr marL="68580" marR="68580" marT="0" marB="0"/>
                </a:tc>
                <a:tc>
                  <a:txBody>
                    <a:bodyPr/>
                    <a:lstStyle/>
                    <a:p>
                      <a:pPr marL="457200" algn="l" rtl="0" eaLnBrk="1" latinLnBrk="0" hangingPunct="1">
                        <a:lnSpc>
                          <a:spcPct val="115000"/>
                        </a:lnSpc>
                        <a:spcAft>
                          <a:spcPts val="0"/>
                        </a:spcAft>
                      </a:pPr>
                      <a:r>
                        <a:rPr kumimoji="0" lang="en-IN" sz="1600" b="1" kern="1200" dirty="0">
                          <a:solidFill>
                            <a:schemeClr val="lt1"/>
                          </a:solidFill>
                          <a:latin typeface="Times New Roman"/>
                          <a:ea typeface="Calibri"/>
                          <a:cs typeface="Times New Roman"/>
                        </a:rPr>
                        <a:t>Payment Mechanism</a:t>
                      </a:r>
                    </a:p>
                  </a:txBody>
                  <a:tcPr marL="68580" marR="68580" marT="0" marB="0"/>
                </a:tc>
              </a:tr>
              <a:tr h="1407605">
                <a:tc>
                  <a:txBody>
                    <a:bodyPr/>
                    <a:lstStyle/>
                    <a:p>
                      <a:pPr marL="0" algn="l" rtl="0" eaLnBrk="1" latinLnBrk="0" hangingPunct="1">
                        <a:lnSpc>
                          <a:spcPct val="115000"/>
                        </a:lnSpc>
                        <a:spcAft>
                          <a:spcPts val="0"/>
                        </a:spcAft>
                      </a:pPr>
                      <a:r>
                        <a:rPr kumimoji="0" lang="en-IN" sz="1800" kern="1200" dirty="0" smtClean="0">
                          <a:solidFill>
                            <a:schemeClr val="dk1"/>
                          </a:solidFill>
                          <a:latin typeface="+mn-lt"/>
                          <a:ea typeface="+mn-ea"/>
                          <a:cs typeface="+mn-cs"/>
                        </a:rPr>
                        <a:t>Track infrastructure  &amp; Terminal</a:t>
                      </a:r>
                    </a:p>
                  </a:txBody>
                  <a:tcPr marL="68580" marR="68580" marT="0" marB="0"/>
                </a:tc>
                <a:tc>
                  <a:txBody>
                    <a:bodyPr/>
                    <a:lstStyle/>
                    <a:p>
                      <a:pPr lvl="0">
                        <a:buFont typeface="Arial" pitchFamily="34" charset="0"/>
                        <a:buChar char="•"/>
                      </a:pPr>
                      <a:r>
                        <a:rPr kumimoji="0" lang="en-IN" sz="1800" kern="1200" dirty="0" smtClean="0">
                          <a:solidFill>
                            <a:schemeClr val="dk1"/>
                          </a:solidFill>
                          <a:latin typeface="+mn-lt"/>
                          <a:ea typeface="+mn-ea"/>
                          <a:cs typeface="+mn-cs"/>
                        </a:rPr>
                        <a:t>  Design</a:t>
                      </a:r>
                    </a:p>
                    <a:p>
                      <a:pPr lvl="0">
                        <a:buFont typeface="Arial" pitchFamily="34" charset="0"/>
                        <a:buChar char="•"/>
                      </a:pPr>
                      <a:r>
                        <a:rPr kumimoji="0" lang="en-IN" sz="1800" kern="1200" dirty="0" smtClean="0">
                          <a:solidFill>
                            <a:schemeClr val="dk1"/>
                          </a:solidFill>
                          <a:latin typeface="+mn-lt"/>
                          <a:ea typeface="+mn-ea"/>
                          <a:cs typeface="+mn-cs"/>
                        </a:rPr>
                        <a:t>  Build</a:t>
                      </a:r>
                    </a:p>
                    <a:p>
                      <a:pPr lvl="0">
                        <a:buFont typeface="Arial" pitchFamily="34" charset="0"/>
                        <a:buChar char="•"/>
                      </a:pPr>
                      <a:r>
                        <a:rPr kumimoji="0" lang="en-IN" sz="1800" kern="1200" dirty="0" smtClean="0">
                          <a:solidFill>
                            <a:schemeClr val="dk1"/>
                          </a:solidFill>
                          <a:latin typeface="+mn-lt"/>
                          <a:ea typeface="+mn-ea"/>
                          <a:cs typeface="+mn-cs"/>
                        </a:rPr>
                        <a:t>  Finance</a:t>
                      </a:r>
                    </a:p>
                    <a:p>
                      <a:pPr>
                        <a:buFont typeface="Arial" pitchFamily="34" charset="0"/>
                        <a:buChar char="•"/>
                      </a:pPr>
                      <a:r>
                        <a:rPr kumimoji="0" lang="en-IN" sz="1800" kern="1200" dirty="0" smtClean="0">
                          <a:solidFill>
                            <a:schemeClr val="dk1"/>
                          </a:solidFill>
                          <a:latin typeface="+mn-lt"/>
                          <a:ea typeface="+mn-ea"/>
                          <a:cs typeface="+mn-cs"/>
                        </a:rPr>
                        <a:t>  Maintain</a:t>
                      </a:r>
                      <a:endParaRPr lang="en-IN" dirty="0"/>
                    </a:p>
                  </a:txBody>
                  <a:tcPr/>
                </a:tc>
                <a:tc>
                  <a:txBody>
                    <a:bodyPr/>
                    <a:lstStyle/>
                    <a:p>
                      <a:pPr marL="0" algn="l" rtl="0" eaLnBrk="1" latinLnBrk="0" hangingPunct="1">
                        <a:lnSpc>
                          <a:spcPct val="115000"/>
                        </a:lnSpc>
                        <a:spcAft>
                          <a:spcPts val="0"/>
                        </a:spcAft>
                      </a:pPr>
                      <a:r>
                        <a:rPr kumimoji="0" lang="en-IN" sz="1800" kern="1200" dirty="0" smtClean="0">
                          <a:solidFill>
                            <a:schemeClr val="dk1"/>
                          </a:solidFill>
                          <a:latin typeface="+mn-lt"/>
                          <a:ea typeface="+mn-ea"/>
                          <a:cs typeface="+mn-cs"/>
                        </a:rPr>
                        <a:t>Complete financing from private sector with VGF support from DFCCIL for project viability</a:t>
                      </a:r>
                    </a:p>
                  </a:txBody>
                  <a:tcPr marL="68580" marR="68580" marT="0" marB="0"/>
                </a:tc>
                <a:tc>
                  <a:txBody>
                    <a:bodyPr/>
                    <a:lstStyle/>
                    <a:p>
                      <a:pPr marL="0" algn="l" rtl="0" eaLnBrk="1" latinLnBrk="0" hangingPunct="1">
                        <a:lnSpc>
                          <a:spcPct val="115000"/>
                        </a:lnSpc>
                        <a:spcAft>
                          <a:spcPts val="0"/>
                        </a:spcAft>
                      </a:pPr>
                      <a:r>
                        <a:rPr kumimoji="0" lang="en-IN" sz="1800" kern="1200" dirty="0" smtClean="0">
                          <a:solidFill>
                            <a:schemeClr val="dk1"/>
                          </a:solidFill>
                          <a:latin typeface="+mn-lt"/>
                          <a:ea typeface="+mn-ea"/>
                          <a:cs typeface="+mn-cs"/>
                        </a:rPr>
                        <a:t>Scenarios on traffic/ user fee linked payments and availability based payments</a:t>
                      </a:r>
                    </a:p>
                  </a:txBody>
                  <a:tcPr marL="68580" marR="68580" marT="0" marB="0"/>
                </a:tc>
              </a:tr>
            </a:tbl>
          </a:graphicData>
        </a:graphic>
      </p:graphicFrame>
      <p:sp>
        <p:nvSpPr>
          <p:cNvPr id="6" name="Rectangle 5"/>
          <p:cNvSpPr/>
          <p:nvPr/>
        </p:nvSpPr>
        <p:spPr>
          <a:xfrm>
            <a:off x="304800" y="3048000"/>
            <a:ext cx="8458200" cy="923330"/>
          </a:xfrm>
          <a:prstGeom prst="rect">
            <a:avLst/>
          </a:prstGeom>
        </p:spPr>
        <p:txBody>
          <a:bodyPr wrap="square">
            <a:spAutoFit/>
          </a:bodyPr>
          <a:lstStyle/>
          <a:p>
            <a:r>
              <a:rPr lang="en-IN" dirty="0" smtClean="0"/>
              <a:t>PPP option for </a:t>
            </a:r>
            <a:r>
              <a:rPr lang="en-IN" dirty="0" err="1" smtClean="0"/>
              <a:t>Dankuni</a:t>
            </a:r>
            <a:r>
              <a:rPr lang="en-IN" dirty="0" smtClean="0"/>
              <a:t>- </a:t>
            </a:r>
            <a:r>
              <a:rPr lang="en-IN" dirty="0" err="1" smtClean="0"/>
              <a:t>Gomoh</a:t>
            </a:r>
            <a:r>
              <a:rPr lang="en-IN" dirty="0" smtClean="0"/>
              <a:t> section works out to a DBFM option with a light option of grant possibly using the Viability Gap Funding scheme of </a:t>
            </a:r>
            <a:r>
              <a:rPr lang="en-IN" dirty="0" err="1" smtClean="0"/>
              <a:t>GoI</a:t>
            </a:r>
            <a:r>
              <a:rPr lang="en-IN" dirty="0" smtClean="0"/>
              <a:t> or through negotiating funding from a development agency.</a:t>
            </a:r>
            <a:endParaRPr lang="en-IN" dirty="0"/>
          </a:p>
        </p:txBody>
      </p:sp>
      <p:sp>
        <p:nvSpPr>
          <p:cNvPr id="2049" name="Rectangle 1"/>
          <p:cNvSpPr>
            <a:spLocks noChangeArrowheads="1"/>
          </p:cNvSpPr>
          <p:nvPr/>
        </p:nvSpPr>
        <p:spPr bwMode="auto">
          <a:xfrm>
            <a:off x="228600" y="4173843"/>
            <a:ext cx="8610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lang="en-US" dirty="0" smtClean="0">
                <a:latin typeface="Constantia" pitchFamily="18" charset="0"/>
                <a:ea typeface="Calibri" pitchFamily="34" charset="0"/>
                <a:cs typeface="Times New Roman" pitchFamily="18" charset="0"/>
              </a:rPr>
              <a:t>b</a:t>
            </a:r>
            <a:r>
              <a:rPr kumimoji="0" lang="en-US"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a:t>
            </a:r>
            <a:r>
              <a:rPr kumimoji="0" lang="en-US" b="0" i="0" u="sng" strike="noStrike" cap="none" normalizeH="0" baseline="0" dirty="0" err="1" smtClean="0">
                <a:ln>
                  <a:noFill/>
                </a:ln>
                <a:solidFill>
                  <a:schemeClr val="tx1"/>
                </a:solidFill>
                <a:effectLst/>
                <a:latin typeface="Constantia" pitchFamily="18" charset="0"/>
                <a:ea typeface="Calibri" pitchFamily="34" charset="0"/>
                <a:cs typeface="Times New Roman" pitchFamily="18" charset="0"/>
              </a:rPr>
              <a:t>Gomoh</a:t>
            </a:r>
            <a:r>
              <a:rPr kumimoji="0" lang="en-US" b="0" i="0" u="sng"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a:t>
            </a:r>
            <a:r>
              <a:rPr kumimoji="0" lang="en-US" b="0" i="0" u="sng" strike="noStrike" cap="none" normalizeH="0" baseline="0" dirty="0" err="1" smtClean="0">
                <a:ln>
                  <a:noFill/>
                </a:ln>
                <a:solidFill>
                  <a:schemeClr val="tx1"/>
                </a:solidFill>
                <a:effectLst/>
                <a:latin typeface="Constantia" pitchFamily="18" charset="0"/>
                <a:ea typeface="Calibri" pitchFamily="34" charset="0"/>
                <a:cs typeface="Times New Roman" pitchFamily="18" charset="0"/>
              </a:rPr>
              <a:t>Sonnagar</a:t>
            </a:r>
            <a:r>
              <a:rPr kumimoji="0" lang="en-US" b="0" i="0" u="sng"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section </a:t>
            </a:r>
            <a:r>
              <a:rPr kumimoji="0" lang="en-US"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Detailed </a:t>
            </a:r>
            <a:r>
              <a:rPr kumimoji="0" lang="en-US" b="0" i="0" u="none" strike="noStrike" cap="none" normalizeH="0" baseline="0" dirty="0" err="1" smtClean="0">
                <a:ln>
                  <a:noFill/>
                </a:ln>
                <a:solidFill>
                  <a:schemeClr val="tx1"/>
                </a:solidFill>
                <a:effectLst/>
                <a:latin typeface="Constantia" pitchFamily="18" charset="0"/>
                <a:ea typeface="Calibri" pitchFamily="34" charset="0"/>
                <a:cs typeface="Times New Roman" pitchFamily="18" charset="0"/>
              </a:rPr>
              <a:t>Engg</a:t>
            </a:r>
            <a:r>
              <a:rPr kumimoji="0" lang="en-US"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Survey in progress and not studied.      However, may be planned similar to </a:t>
            </a:r>
            <a:r>
              <a:rPr kumimoji="0" lang="en-US" b="0" i="0" u="none" strike="noStrike" cap="none" normalizeH="0" baseline="0" dirty="0" err="1" smtClean="0">
                <a:ln>
                  <a:noFill/>
                </a:ln>
                <a:solidFill>
                  <a:schemeClr val="tx1"/>
                </a:solidFill>
                <a:effectLst/>
                <a:latin typeface="Constantia" pitchFamily="18" charset="0"/>
                <a:ea typeface="Calibri" pitchFamily="34" charset="0"/>
                <a:cs typeface="Times New Roman" pitchFamily="18" charset="0"/>
              </a:rPr>
              <a:t>Dankuni</a:t>
            </a:r>
            <a:r>
              <a:rPr kumimoji="0" lang="en-US"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Constantia" pitchFamily="18" charset="0"/>
                <a:ea typeface="Calibri" pitchFamily="34" charset="0"/>
                <a:cs typeface="Times New Roman" pitchFamily="18" charset="0"/>
              </a:rPr>
              <a:t>Gomoh</a:t>
            </a:r>
            <a:r>
              <a:rPr kumimoji="0" lang="en-US"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section</a:t>
            </a:r>
            <a:endParaRPr kumimoji="0" lang="en-US" b="0" i="0" u="none" strike="noStrike" cap="none" normalizeH="0" baseline="0" dirty="0" smtClean="0">
              <a:ln>
                <a:noFill/>
              </a:ln>
              <a:solidFill>
                <a:schemeClr val="tx1"/>
              </a:solidFill>
              <a:effectLst/>
              <a:latin typeface="Constantia" pitchFamily="18"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304800" y="152400"/>
            <a:ext cx="8382000" cy="6172200"/>
          </a:xfrm>
        </p:spPr>
        <p:txBody>
          <a:bodyPr>
            <a:normAutofit/>
          </a:bodyPr>
          <a:lstStyle/>
          <a:p>
            <a:r>
              <a:rPr lang="en-IN" sz="1800" b="1" u="sng" dirty="0" smtClean="0"/>
              <a:t>RECOMMENDED ROLE &amp; RISKS SHARING IN DBFM MODEL OF PPP OPTION  WITH CONCESSION PERIOD OF 20 YEARS (Including Design and Construction)</a:t>
            </a:r>
          </a:p>
          <a:p>
            <a:pPr lvl="0"/>
            <a:r>
              <a:rPr lang="en-IN" sz="1600" u="sng" dirty="0" smtClean="0"/>
              <a:t>ROLE  OF  IR, DFCCIL &amp; CONCESSIONAIRE</a:t>
            </a:r>
            <a:endParaRPr lang="en-IN" sz="1600" dirty="0" smtClean="0"/>
          </a:p>
          <a:p>
            <a:pPr>
              <a:buNone/>
            </a:pPr>
            <a:endParaRPr lang="en-IN" sz="1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graphicFrame>
        <p:nvGraphicFramePr>
          <p:cNvPr id="5" name="Table 4"/>
          <p:cNvGraphicFramePr>
            <a:graphicFrameLocks noGrp="1"/>
          </p:cNvGraphicFramePr>
          <p:nvPr/>
        </p:nvGraphicFramePr>
        <p:xfrm>
          <a:off x="228600" y="1371602"/>
          <a:ext cx="8686800" cy="5230796"/>
        </p:xfrm>
        <a:graphic>
          <a:graphicData uri="http://schemas.openxmlformats.org/drawingml/2006/table">
            <a:tbl>
              <a:tblPr firstRow="1" bandRow="1">
                <a:tableStyleId>{5C22544A-7EE6-4342-B048-85BDC9FD1C3A}</a:tableStyleId>
              </a:tblPr>
              <a:tblGrid>
                <a:gridCol w="1306864"/>
                <a:gridCol w="2350736"/>
                <a:gridCol w="685800"/>
                <a:gridCol w="1981200"/>
                <a:gridCol w="2362200"/>
              </a:tblGrid>
              <a:tr h="228598">
                <a:tc>
                  <a:txBody>
                    <a:bodyPr/>
                    <a:lstStyle/>
                    <a:p>
                      <a:endParaRPr lang="en-IN" dirty="0"/>
                    </a:p>
                  </a:txBody>
                  <a:tcPr/>
                </a:tc>
                <a:tc>
                  <a:txBody>
                    <a:bodyPr/>
                    <a:lstStyle/>
                    <a:p>
                      <a:pPr marL="457200" algn="ctr" rtl="0" eaLnBrk="1" latinLnBrk="0" hangingPunct="1">
                        <a:lnSpc>
                          <a:spcPct val="115000"/>
                        </a:lnSpc>
                        <a:spcAft>
                          <a:spcPts val="0"/>
                        </a:spcAft>
                        <a:tabLst>
                          <a:tab pos="2346325" algn="l"/>
                        </a:tabLst>
                      </a:pPr>
                      <a:r>
                        <a:rPr kumimoji="0" lang="en-IN" sz="1600" b="1" kern="1200" dirty="0">
                          <a:solidFill>
                            <a:schemeClr val="lt1"/>
                          </a:solidFill>
                          <a:latin typeface="Calibri"/>
                          <a:ea typeface="Calibri"/>
                          <a:cs typeface="Times New Roman"/>
                        </a:rPr>
                        <a:t>IR</a:t>
                      </a:r>
                    </a:p>
                  </a:txBody>
                  <a:tcPr marL="68580" marR="68580" marT="0" marB="0"/>
                </a:tc>
                <a:tc gridSpan="2">
                  <a:txBody>
                    <a:bodyPr/>
                    <a:lstStyle/>
                    <a:p>
                      <a:pPr marL="457200" algn="ctr" rtl="0" eaLnBrk="1" latinLnBrk="0" hangingPunct="1">
                        <a:lnSpc>
                          <a:spcPct val="115000"/>
                        </a:lnSpc>
                        <a:spcAft>
                          <a:spcPts val="0"/>
                        </a:spcAft>
                        <a:tabLst>
                          <a:tab pos="2346325" algn="l"/>
                        </a:tabLst>
                      </a:pPr>
                      <a:r>
                        <a:rPr kumimoji="0" lang="en-IN" sz="1600" b="1" kern="1200" dirty="0">
                          <a:solidFill>
                            <a:schemeClr val="lt1"/>
                          </a:solidFill>
                          <a:latin typeface="Calibri"/>
                          <a:ea typeface="Calibri"/>
                          <a:cs typeface="Times New Roman"/>
                        </a:rPr>
                        <a:t>DFCCIL</a:t>
                      </a:r>
                    </a:p>
                  </a:txBody>
                  <a:tcPr marL="68580" marR="68580" marT="0" marB="0"/>
                </a:tc>
                <a:tc hMerge="1">
                  <a:txBody>
                    <a:bodyPr/>
                    <a:lstStyle/>
                    <a:p>
                      <a:pPr marL="457200" algn="ctr" rtl="0" eaLnBrk="1" latinLnBrk="0" hangingPunct="1">
                        <a:lnSpc>
                          <a:spcPct val="115000"/>
                        </a:lnSpc>
                        <a:spcAft>
                          <a:spcPts val="0"/>
                        </a:spcAft>
                        <a:tabLst>
                          <a:tab pos="2346325" algn="l"/>
                        </a:tabLst>
                      </a:pPr>
                      <a:endParaRPr kumimoji="0" lang="en-IN" sz="1600" b="1" kern="1200" dirty="0">
                        <a:solidFill>
                          <a:schemeClr val="lt1"/>
                        </a:solidFill>
                        <a:latin typeface="Calibri"/>
                        <a:ea typeface="Calibri"/>
                        <a:cs typeface="Times New Roman"/>
                      </a:endParaRPr>
                    </a:p>
                  </a:txBody>
                  <a:tcPr marL="68580" marR="68580" marT="0" marB="0"/>
                </a:tc>
                <a:tc>
                  <a:txBody>
                    <a:bodyPr/>
                    <a:lstStyle/>
                    <a:p>
                      <a:pPr marL="457200" algn="ctr" rtl="0" eaLnBrk="1" latinLnBrk="0" hangingPunct="1">
                        <a:lnSpc>
                          <a:spcPct val="115000"/>
                        </a:lnSpc>
                        <a:spcAft>
                          <a:spcPts val="0"/>
                        </a:spcAft>
                        <a:tabLst>
                          <a:tab pos="2346325" algn="l"/>
                        </a:tabLst>
                      </a:pPr>
                      <a:r>
                        <a:rPr kumimoji="0" lang="en-IN" sz="1600" b="1" kern="1200" dirty="0">
                          <a:solidFill>
                            <a:schemeClr val="lt1"/>
                          </a:solidFill>
                          <a:latin typeface="Calibri"/>
                          <a:ea typeface="Calibri"/>
                          <a:cs typeface="Times New Roman"/>
                        </a:rPr>
                        <a:t>CONCESSIONAIRE</a:t>
                      </a:r>
                    </a:p>
                  </a:txBody>
                  <a:tcPr marL="68580" marR="68580" marT="0" marB="0"/>
                </a:tc>
              </a:tr>
              <a:tr h="624838">
                <a:tc>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Signing Authority</a:t>
                      </a:r>
                    </a:p>
                  </a:txBody>
                  <a:tcPr marL="68580" marR="68580" marT="0" marB="0"/>
                </a:tc>
                <a:tc>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IR to be the signing authority from public side</a:t>
                      </a:r>
                    </a:p>
                  </a:txBody>
                  <a:tcPr marL="68580" marR="68580" marT="0" marB="0"/>
                </a:tc>
                <a:tc gridSpan="2">
                  <a:txBody>
                    <a:bodyPr/>
                    <a:lstStyle/>
                    <a:p>
                      <a:endParaRPr lang="en-IN" dirty="0"/>
                    </a:p>
                  </a:txBody>
                  <a:tcPr/>
                </a:tc>
                <a:tc hMerge="1">
                  <a:txBody>
                    <a:bodyPr/>
                    <a:lstStyle/>
                    <a:p>
                      <a:endParaRPr lang="en-IN"/>
                    </a:p>
                  </a:txBody>
                  <a:tcPr/>
                </a:tc>
                <a:tc>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SPV of concessionaire to be the signing authority</a:t>
                      </a:r>
                    </a:p>
                  </a:txBody>
                  <a:tcPr marL="68580" marR="68580" marT="0" marB="0"/>
                </a:tc>
              </a:tr>
              <a:tr h="381000">
                <a:tc>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Design</a:t>
                      </a:r>
                    </a:p>
                  </a:txBody>
                  <a:tcPr marL="68580" marR="68580" marT="0" marB="0"/>
                </a:tc>
                <a:tc>
                  <a:txBody>
                    <a:bodyPr/>
                    <a:lstStyle/>
                    <a:p>
                      <a:pPr marL="457200" algn="l" rtl="0" eaLnBrk="1" latinLnBrk="0" hangingPunct="1">
                        <a:lnSpc>
                          <a:spcPct val="115000"/>
                        </a:lnSpc>
                        <a:spcAft>
                          <a:spcPts val="0"/>
                        </a:spcAft>
                        <a:tabLst>
                          <a:tab pos="2346325" algn="l"/>
                        </a:tabLst>
                      </a:pPr>
                      <a:endParaRPr kumimoji="0" lang="en-IN" sz="1600" b="1" kern="1200" dirty="0">
                        <a:solidFill>
                          <a:schemeClr val="tx1"/>
                        </a:solidFill>
                        <a:latin typeface="Calibri"/>
                        <a:ea typeface="Calibri"/>
                        <a:cs typeface="Times New Roman"/>
                      </a:endParaRPr>
                    </a:p>
                  </a:txBody>
                  <a:tcPr marL="68580" marR="68580" marT="0" marB="0"/>
                </a:tc>
                <a:tc gridSpan="2">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Design approval by </a:t>
                      </a:r>
                      <a:r>
                        <a:rPr kumimoji="0" lang="en-IN" sz="1600" b="1" kern="1200" dirty="0" smtClean="0">
                          <a:solidFill>
                            <a:schemeClr val="tx1"/>
                          </a:solidFill>
                          <a:latin typeface="Calibri"/>
                          <a:ea typeface="Calibri"/>
                          <a:cs typeface="Times New Roman"/>
                        </a:rPr>
                        <a:t>DFCCIL</a:t>
                      </a:r>
                      <a:endParaRPr kumimoji="0" lang="en-IN" sz="1600" b="1" kern="1200" dirty="0">
                        <a:solidFill>
                          <a:schemeClr val="tx1"/>
                        </a:solidFill>
                        <a:latin typeface="Calibri"/>
                        <a:ea typeface="Calibri"/>
                        <a:cs typeface="Times New Roman"/>
                      </a:endParaRPr>
                    </a:p>
                  </a:txBody>
                  <a:tcPr marL="68580" marR="68580" marT="0" marB="0"/>
                </a:tc>
                <a:tc hMerge="1">
                  <a:txBody>
                    <a:bodyPr/>
                    <a:lstStyle/>
                    <a:p>
                      <a:pPr marL="457200" algn="just">
                        <a:lnSpc>
                          <a:spcPct val="115000"/>
                        </a:lnSpc>
                        <a:spcAft>
                          <a:spcPts val="0"/>
                        </a:spcAft>
                        <a:tabLst>
                          <a:tab pos="2346325" algn="l"/>
                        </a:tabLst>
                      </a:pPr>
                      <a:endParaRPr lang="en-IN" sz="1100" dirty="0">
                        <a:latin typeface="Calibri"/>
                        <a:ea typeface="Calibri"/>
                        <a:cs typeface="Times New Roman"/>
                      </a:endParaRPr>
                    </a:p>
                  </a:txBody>
                  <a:tcPr marL="68580" marR="68580" marT="0" marB="0"/>
                </a:tc>
                <a:tc>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Design by concessionaire </a:t>
                      </a:r>
                    </a:p>
                  </a:txBody>
                  <a:tcPr marL="68580" marR="68580" marT="0" marB="0"/>
                </a:tc>
              </a:tr>
              <a:tr h="846638">
                <a:tc>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Construction</a:t>
                      </a:r>
                    </a:p>
                  </a:txBody>
                  <a:tcPr marL="68580" marR="68580" marT="0" marB="0"/>
                </a:tc>
                <a:tc>
                  <a:txBody>
                    <a:bodyPr/>
                    <a:lstStyle/>
                    <a:p>
                      <a:pPr marL="457200" algn="l" rtl="0" eaLnBrk="1" latinLnBrk="0" hangingPunct="1">
                        <a:lnSpc>
                          <a:spcPct val="115000"/>
                        </a:lnSpc>
                        <a:spcAft>
                          <a:spcPts val="0"/>
                        </a:spcAft>
                        <a:tabLst>
                          <a:tab pos="2346325" algn="l"/>
                        </a:tabLst>
                      </a:pPr>
                      <a:endParaRPr kumimoji="0" lang="en-IN" sz="1600" b="1" kern="1200" dirty="0">
                        <a:solidFill>
                          <a:schemeClr val="tx1"/>
                        </a:solidFill>
                        <a:latin typeface="Calibri"/>
                        <a:ea typeface="Calibri"/>
                        <a:cs typeface="Times New Roman"/>
                      </a:endParaRPr>
                    </a:p>
                  </a:txBody>
                  <a:tcPr marL="68580" marR="68580" marT="0" marB="0"/>
                </a:tc>
                <a:tc gridSpan="2">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Construction supervision by DFCCIL through independent engineer </a:t>
                      </a:r>
                    </a:p>
                  </a:txBody>
                  <a:tcPr marL="68580" marR="68580" marT="0" marB="0"/>
                </a:tc>
                <a:tc hMerge="1">
                  <a:txBody>
                    <a:bodyPr/>
                    <a:lstStyle/>
                    <a:p>
                      <a:pPr>
                        <a:spcAft>
                          <a:spcPts val="0"/>
                        </a:spcAft>
                      </a:pPr>
                      <a:endParaRPr lang="en-IN" sz="1200" dirty="0">
                        <a:solidFill>
                          <a:srgbClr val="000000"/>
                        </a:solidFill>
                        <a:latin typeface="Calibri"/>
                        <a:ea typeface="Calibri"/>
                        <a:cs typeface="Times New Roman"/>
                      </a:endParaRPr>
                    </a:p>
                  </a:txBody>
                  <a:tcPr marL="68580" marR="68580" marT="0" marB="0"/>
                </a:tc>
                <a:tc>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Construction by Concessionaire </a:t>
                      </a:r>
                    </a:p>
                  </a:txBody>
                  <a:tcPr marL="68580" marR="68580" marT="0" marB="0"/>
                </a:tc>
              </a:tr>
              <a:tr h="524962">
                <a:tc>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Financing</a:t>
                      </a:r>
                    </a:p>
                  </a:txBody>
                  <a:tcPr marL="68580" marR="68580" marT="0" marB="0"/>
                </a:tc>
                <a:tc>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IR to provide necessary approvals</a:t>
                      </a:r>
                    </a:p>
                  </a:txBody>
                  <a:tcPr marL="68580" marR="68580" marT="0" marB="0"/>
                </a:tc>
                <a:tc gridSpan="2">
                  <a:txBody>
                    <a:bodyPr/>
                    <a:lstStyle/>
                    <a:p>
                      <a:endParaRPr lang="en-IN" dirty="0"/>
                    </a:p>
                  </a:txBody>
                  <a:tcPr/>
                </a:tc>
                <a:tc hMerge="1">
                  <a:txBody>
                    <a:bodyPr/>
                    <a:lstStyle/>
                    <a:p>
                      <a:endParaRPr lang="en-IN" dirty="0"/>
                    </a:p>
                  </a:txBody>
                  <a:tcPr/>
                </a:tc>
                <a:tc>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Financial close to be done by concessionaire</a:t>
                      </a:r>
                    </a:p>
                  </a:txBody>
                  <a:tcPr marL="68580" marR="68580" marT="0" marB="0"/>
                </a:tc>
              </a:tr>
              <a:tr h="558776">
                <a:tc>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Operate </a:t>
                      </a:r>
                    </a:p>
                  </a:txBody>
                  <a:tcPr marL="68580" marR="68580" marT="0" marB="0"/>
                </a:tc>
                <a:tc>
                  <a:txBody>
                    <a:bodyPr/>
                    <a:lstStyle/>
                    <a:p>
                      <a:pPr marL="457200" algn="l" rtl="0" eaLnBrk="1" latinLnBrk="0" hangingPunct="1">
                        <a:lnSpc>
                          <a:spcPct val="115000"/>
                        </a:lnSpc>
                        <a:spcAft>
                          <a:spcPts val="0"/>
                        </a:spcAft>
                        <a:tabLst>
                          <a:tab pos="2346325" algn="l"/>
                        </a:tabLst>
                      </a:pPr>
                      <a:endParaRPr kumimoji="0" lang="en-IN" sz="1600" b="1" kern="1200" dirty="0">
                        <a:solidFill>
                          <a:schemeClr val="tx1"/>
                        </a:solidFill>
                        <a:latin typeface="Calibri"/>
                        <a:ea typeface="Calibri"/>
                        <a:cs typeface="Times New Roman"/>
                      </a:endParaRPr>
                    </a:p>
                  </a:txBody>
                  <a:tcPr marL="68580" marR="68580" marT="0" marB="0"/>
                </a:tc>
                <a:tc gridSpan="2">
                  <a:txBody>
                    <a:bodyPr/>
                    <a:lstStyle/>
                    <a:p>
                      <a:endParaRPr lang="en-IN"/>
                    </a:p>
                  </a:txBody>
                  <a:tcPr/>
                </a:tc>
                <a:tc hMerge="1">
                  <a:txBody>
                    <a:bodyPr/>
                    <a:lstStyle/>
                    <a:p>
                      <a:endParaRPr lang="en-IN"/>
                    </a:p>
                  </a:txBody>
                  <a:tcPr/>
                </a:tc>
                <a:tc>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Track operations by Concessionaire</a:t>
                      </a:r>
                    </a:p>
                  </a:txBody>
                  <a:tcPr marL="68580" marR="68580" marT="0" marB="0"/>
                </a:tc>
              </a:tr>
              <a:tr h="558776">
                <a:tc>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Maintain </a:t>
                      </a:r>
                    </a:p>
                  </a:txBody>
                  <a:tcPr marL="68580" marR="68580" marT="0" marB="0"/>
                </a:tc>
                <a:tc>
                  <a:txBody>
                    <a:bodyPr/>
                    <a:lstStyle/>
                    <a:p>
                      <a:pPr marL="457200" algn="just">
                        <a:lnSpc>
                          <a:spcPct val="115000"/>
                        </a:lnSpc>
                        <a:spcAft>
                          <a:spcPts val="0"/>
                        </a:spcAft>
                        <a:tabLst>
                          <a:tab pos="2346325" algn="l"/>
                        </a:tabLst>
                      </a:pPr>
                      <a:endParaRPr lang="en-IN" sz="1100" dirty="0">
                        <a:latin typeface="Calibri"/>
                        <a:ea typeface="Calibri"/>
                        <a:cs typeface="Times New Roman"/>
                      </a:endParaRPr>
                    </a:p>
                  </a:txBody>
                  <a:tcPr marL="68580" marR="68580" marT="0" marB="0"/>
                </a:tc>
                <a:tc gridSpan="2">
                  <a:txBody>
                    <a:bodyPr/>
                    <a:lstStyle/>
                    <a:p>
                      <a:endParaRPr lang="en-IN" dirty="0"/>
                    </a:p>
                  </a:txBody>
                  <a:tcPr/>
                </a:tc>
                <a:tc hMerge="1">
                  <a:txBody>
                    <a:bodyPr/>
                    <a:lstStyle/>
                    <a:p>
                      <a:endParaRPr lang="en-IN" dirty="0"/>
                    </a:p>
                  </a:txBody>
                  <a:tcPr/>
                </a:tc>
                <a:tc>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Maintenance by concessionaire</a:t>
                      </a:r>
                    </a:p>
                  </a:txBody>
                  <a:tcPr marL="68580" marR="68580" marT="0" marB="0"/>
                </a:tc>
              </a:tr>
              <a:tr h="375472">
                <a:tc>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Payments </a:t>
                      </a:r>
                    </a:p>
                  </a:txBody>
                  <a:tcPr marL="68580" marR="68580" marT="0" marB="0"/>
                </a:tc>
                <a:tc gridSpan="3">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IR/DFCCIL to make payments to concessionaire </a:t>
                      </a:r>
                    </a:p>
                  </a:txBody>
                  <a:tcPr marL="68580" marR="68580" marT="0" marB="0"/>
                </a:tc>
                <a:tc hMerge="1">
                  <a:txBody>
                    <a:bodyPr/>
                    <a:lstStyle/>
                    <a:p>
                      <a:endParaRPr lang="en-IN"/>
                    </a:p>
                  </a:txBody>
                  <a:tcPr/>
                </a:tc>
                <a:tc hMerge="1">
                  <a:txBody>
                    <a:bodyPr/>
                    <a:lstStyle/>
                    <a:p>
                      <a:endParaRPr lang="en-IN" dirty="0"/>
                    </a:p>
                  </a:txBody>
                  <a:tcPr/>
                </a:tc>
                <a:tc>
                  <a:txBody>
                    <a:bodyPr/>
                    <a:lstStyle/>
                    <a:p>
                      <a:endParaRPr lang="en-IN"/>
                    </a:p>
                  </a:txBody>
                  <a:tcPr/>
                </a:tc>
              </a:tr>
              <a:tr h="375472">
                <a:tc>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Regulations </a:t>
                      </a:r>
                    </a:p>
                  </a:txBody>
                  <a:tcPr marL="68580" marR="68580" marT="0" marB="0"/>
                </a:tc>
                <a:tc gridSpan="2">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IR to be the regulator</a:t>
                      </a:r>
                    </a:p>
                  </a:txBody>
                  <a:tcPr marL="68580" marR="68580" marT="0" marB="0"/>
                </a:tc>
                <a:tc hMerge="1">
                  <a:txBody>
                    <a:bodyPr/>
                    <a:lstStyle/>
                    <a:p>
                      <a:endParaRPr lang="en-IN"/>
                    </a:p>
                  </a:txBody>
                  <a:tcPr/>
                </a:tc>
                <a:tc>
                  <a:txBody>
                    <a:bodyPr/>
                    <a:lstStyle/>
                    <a:p>
                      <a:endParaRPr lang="en-IN" dirty="0"/>
                    </a:p>
                  </a:txBody>
                  <a:tcPr/>
                </a:tc>
                <a:tc>
                  <a:txBody>
                    <a:bodyPr/>
                    <a:lstStyle/>
                    <a:p>
                      <a:endParaRPr lang="en-IN"/>
                    </a:p>
                  </a:txBody>
                  <a:tcPr/>
                </a:tc>
              </a:tr>
              <a:tr h="375472">
                <a:tc>
                  <a:txBody>
                    <a:bodyPr/>
                    <a:lstStyle/>
                    <a:p>
                      <a:pPr marL="0" algn="l" rtl="0" eaLnBrk="1" latinLnBrk="0" hangingPunct="1">
                        <a:lnSpc>
                          <a:spcPct val="115000"/>
                        </a:lnSpc>
                        <a:spcAft>
                          <a:spcPts val="0"/>
                        </a:spcAft>
                        <a:tabLst>
                          <a:tab pos="2346325" algn="l"/>
                        </a:tabLst>
                      </a:pPr>
                      <a:r>
                        <a:rPr kumimoji="0" lang="en-IN" sz="1600" b="1" kern="1200" dirty="0">
                          <a:solidFill>
                            <a:schemeClr val="tx1"/>
                          </a:solidFill>
                          <a:latin typeface="Calibri"/>
                          <a:ea typeface="Calibri"/>
                          <a:cs typeface="Times New Roman"/>
                        </a:rPr>
                        <a:t>Safety </a:t>
                      </a:r>
                    </a:p>
                  </a:txBody>
                  <a:tcPr marL="68580" marR="68580" marT="0" marB="0"/>
                </a:tc>
                <a:tc gridSpan="3">
                  <a:txBody>
                    <a:bodyPr/>
                    <a:lstStyle/>
                    <a:p>
                      <a:r>
                        <a:rPr kumimoji="0" lang="en-IN" sz="1600" b="1" kern="1200" dirty="0" smtClean="0">
                          <a:solidFill>
                            <a:schemeClr val="tx1"/>
                          </a:solidFill>
                          <a:latin typeface="Calibri"/>
                          <a:ea typeface="Calibri"/>
                          <a:cs typeface="Times New Roman"/>
                        </a:rPr>
                        <a:t>Safety audit by IR/DFCCIL </a:t>
                      </a:r>
                      <a:endParaRPr kumimoji="0" lang="en-IN" sz="1600" b="1" kern="1200" dirty="0">
                        <a:solidFill>
                          <a:schemeClr val="tx1"/>
                        </a:solidFill>
                        <a:latin typeface="Calibri"/>
                        <a:ea typeface="Calibri"/>
                        <a:cs typeface="Times New Roman"/>
                      </a:endParaRPr>
                    </a:p>
                  </a:txBody>
                  <a:tcPr/>
                </a:tc>
                <a:tc hMerge="1">
                  <a:txBody>
                    <a:bodyPr/>
                    <a:lstStyle/>
                    <a:p>
                      <a:endParaRPr lang="en-IN"/>
                    </a:p>
                  </a:txBody>
                  <a:tcPr/>
                </a:tc>
                <a:tc hMerge="1">
                  <a:txBody>
                    <a:bodyPr/>
                    <a:lstStyle/>
                    <a:p>
                      <a:endParaRPr lang="en-IN" dirty="0"/>
                    </a:p>
                  </a:txBody>
                  <a:tcPr/>
                </a:tc>
                <a:tc>
                  <a:txBody>
                    <a:bodyPr/>
                    <a:lstStyle/>
                    <a:p>
                      <a:r>
                        <a:rPr kumimoji="0" lang="en-IN" sz="1600" b="1" kern="1200" dirty="0" smtClean="0">
                          <a:solidFill>
                            <a:schemeClr val="tx1"/>
                          </a:solidFill>
                          <a:latin typeface="Calibri"/>
                          <a:ea typeface="Calibri"/>
                          <a:cs typeface="Times New Roman"/>
                        </a:rPr>
                        <a:t>Responsibility with Concessionaire</a:t>
                      </a:r>
                    </a:p>
                  </a:txBody>
                  <a:tcPr/>
                </a:tc>
              </a:tr>
            </a:tbl>
          </a:graphicData>
        </a:graphic>
      </p:graphicFrame>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3" name="Content Placeholder 2"/>
          <p:cNvSpPr>
            <a:spLocks noGrp="1"/>
          </p:cNvSpPr>
          <p:nvPr>
            <p:ph idx="4294967295"/>
          </p:nvPr>
        </p:nvSpPr>
        <p:spPr>
          <a:xfrm>
            <a:off x="228600" y="152400"/>
            <a:ext cx="8763000" cy="6705600"/>
          </a:xfrm>
        </p:spPr>
        <p:txBody>
          <a:bodyPr/>
          <a:lstStyle/>
          <a:p>
            <a:pPr lvl="0"/>
            <a:r>
              <a:rPr lang="en-IN" sz="1800" u="sng" dirty="0" smtClean="0"/>
              <a:t>SHARING OF RISK</a:t>
            </a:r>
            <a:endParaRPr lang="en-IN" sz="1800" dirty="0" smtClean="0"/>
          </a:p>
          <a:p>
            <a:pPr>
              <a:buNone/>
            </a:pPr>
            <a:endParaRPr lang="en-IN" dirty="0"/>
          </a:p>
        </p:txBody>
      </p:sp>
      <p:graphicFrame>
        <p:nvGraphicFramePr>
          <p:cNvPr id="5" name="Table 4"/>
          <p:cNvGraphicFramePr>
            <a:graphicFrameLocks noGrp="1"/>
          </p:cNvGraphicFramePr>
          <p:nvPr/>
        </p:nvGraphicFramePr>
        <p:xfrm>
          <a:off x="304800" y="609601"/>
          <a:ext cx="8686800" cy="5958486"/>
        </p:xfrm>
        <a:graphic>
          <a:graphicData uri="http://schemas.openxmlformats.org/drawingml/2006/table">
            <a:tbl>
              <a:tblPr firstRow="1" bandRow="1">
                <a:tableStyleId>{5C22544A-7EE6-4342-B048-85BDC9FD1C3A}</a:tableStyleId>
              </a:tblPr>
              <a:tblGrid>
                <a:gridCol w="1524000"/>
                <a:gridCol w="4038600"/>
                <a:gridCol w="1295400"/>
                <a:gridCol w="1828800"/>
              </a:tblGrid>
              <a:tr h="693728">
                <a:tc>
                  <a:txBody>
                    <a:bodyPr/>
                    <a:lstStyle/>
                    <a:p>
                      <a:r>
                        <a:rPr kumimoji="0" lang="en-IN" sz="1800" b="1" kern="1200" dirty="0" smtClean="0">
                          <a:solidFill>
                            <a:schemeClr val="lt1"/>
                          </a:solidFill>
                          <a:latin typeface="+mn-lt"/>
                          <a:ea typeface="+mn-ea"/>
                          <a:cs typeface="+mn-cs"/>
                        </a:rPr>
                        <a:t>Key Risk</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b="1" kern="1200" dirty="0" smtClean="0">
                          <a:solidFill>
                            <a:schemeClr val="lt1"/>
                          </a:solidFill>
                          <a:latin typeface="+mn-lt"/>
                          <a:ea typeface="+mn-ea"/>
                          <a:cs typeface="+mn-cs"/>
                        </a:rPr>
                        <a:t>Risk Detail </a:t>
                      </a:r>
                    </a:p>
                    <a:p>
                      <a:endParaRPr lang="en-IN" dirty="0"/>
                    </a:p>
                  </a:txBody>
                  <a:tcPr/>
                </a:tc>
                <a:tc gridSpan="2">
                  <a:txBody>
                    <a:bodyPr/>
                    <a:lstStyle/>
                    <a:p>
                      <a:r>
                        <a:rPr kumimoji="0" lang="en-IN" sz="1800" b="1" kern="1200" dirty="0" smtClean="0">
                          <a:solidFill>
                            <a:schemeClr val="lt1"/>
                          </a:solidFill>
                          <a:latin typeface="+mn-lt"/>
                          <a:ea typeface="+mn-ea"/>
                          <a:cs typeface="+mn-cs"/>
                        </a:rPr>
                        <a:t>Proposed Risk  s</a:t>
                      </a:r>
                      <a:r>
                        <a:rPr lang="en-IN" dirty="0" smtClean="0"/>
                        <a:t>haring</a:t>
                      </a:r>
                    </a:p>
                    <a:p>
                      <a:r>
                        <a:rPr lang="en-IN" dirty="0" smtClean="0"/>
                        <a:t>IR/DFCCIL  Concessionaire                                                                           </a:t>
                      </a:r>
                      <a:endParaRPr lang="en-IN" dirty="0"/>
                    </a:p>
                  </a:txBody>
                  <a:tcPr/>
                </a:tc>
                <a:tc hMerge="1">
                  <a:txBody>
                    <a:bodyPr/>
                    <a:lstStyle/>
                    <a:p>
                      <a:endParaRPr lang="en-IN" dirty="0"/>
                    </a:p>
                  </a:txBody>
                  <a:tcPr/>
                </a:tc>
              </a:tr>
              <a:tr h="792832">
                <a:tc>
                  <a:txBody>
                    <a:bodyPr/>
                    <a:lstStyle/>
                    <a:p>
                      <a:pPr>
                        <a:spcAft>
                          <a:spcPts val="0"/>
                        </a:spcAft>
                      </a:pPr>
                      <a:r>
                        <a:rPr lang="en-IN" sz="1700" b="1" dirty="0">
                          <a:solidFill>
                            <a:srgbClr val="000000"/>
                          </a:solidFill>
                          <a:latin typeface="Calibri" pitchFamily="34" charset="0"/>
                          <a:ea typeface="Calibri"/>
                          <a:cs typeface="Calibri" pitchFamily="34" charset="0"/>
                        </a:rPr>
                        <a:t>Project Clearances and Approvals </a:t>
                      </a:r>
                      <a:endParaRPr lang="en-IN" sz="1700" dirty="0">
                        <a:solidFill>
                          <a:srgbClr val="000000"/>
                        </a:solidFill>
                        <a:latin typeface="Calibri" pitchFamily="34" charset="0"/>
                        <a:ea typeface="Calibri"/>
                        <a:cs typeface="Calibri" pitchFamily="34" charset="0"/>
                      </a:endParaRPr>
                    </a:p>
                  </a:txBody>
                  <a:tcPr marL="68580" marR="68580" marT="0" marB="0"/>
                </a:tc>
                <a:tc>
                  <a:txBody>
                    <a:bodyPr/>
                    <a:lstStyle/>
                    <a:p>
                      <a:pPr>
                        <a:spcAft>
                          <a:spcPts val="0"/>
                        </a:spcAft>
                      </a:pPr>
                      <a:r>
                        <a:rPr lang="en-IN" sz="1700" dirty="0">
                          <a:solidFill>
                            <a:srgbClr val="000000"/>
                          </a:solidFill>
                          <a:latin typeface="Calibri" pitchFamily="34" charset="0"/>
                          <a:ea typeface="Calibri"/>
                          <a:cs typeface="Calibri" pitchFamily="34" charset="0"/>
                        </a:rPr>
                        <a:t>Clearances required from different ministries: Finance, Environment, Economic Planning, State Government etc </a:t>
                      </a:r>
                    </a:p>
                  </a:txBody>
                  <a:tcPr marL="68580" marR="68580" marT="0" marB="0"/>
                </a:tc>
                <a:tc>
                  <a:txBody>
                    <a:bodyPr/>
                    <a:lstStyle/>
                    <a:p>
                      <a:pPr marL="457200" algn="ctr">
                        <a:lnSpc>
                          <a:spcPct val="115000"/>
                        </a:lnSpc>
                        <a:spcAft>
                          <a:spcPts val="0"/>
                        </a:spcAft>
                      </a:pPr>
                      <a:r>
                        <a:rPr lang="en-IN" sz="1700" dirty="0">
                          <a:latin typeface="Calibri" pitchFamily="34" charset="0"/>
                          <a:ea typeface="Calibri"/>
                          <a:cs typeface="Calibri" pitchFamily="34" charset="0"/>
                        </a:rPr>
                        <a:t>√</a:t>
                      </a:r>
                    </a:p>
                  </a:txBody>
                  <a:tcPr marL="68580" marR="68580" marT="0" marB="0" anchor="ctr"/>
                </a:tc>
                <a:tc>
                  <a:txBody>
                    <a:bodyPr/>
                    <a:lstStyle/>
                    <a:p>
                      <a:pPr marL="457200" algn="just">
                        <a:lnSpc>
                          <a:spcPct val="115000"/>
                        </a:lnSpc>
                        <a:spcAft>
                          <a:spcPts val="0"/>
                        </a:spcAft>
                      </a:pPr>
                      <a:endParaRPr lang="en-IN" sz="1700" dirty="0">
                        <a:latin typeface="Calibri" pitchFamily="34" charset="0"/>
                        <a:ea typeface="Calibri"/>
                        <a:cs typeface="Calibri" pitchFamily="34" charset="0"/>
                      </a:endParaRPr>
                    </a:p>
                  </a:txBody>
                  <a:tcPr marL="68580" marR="68580" marT="0" marB="0"/>
                </a:tc>
              </a:tr>
              <a:tr h="528555">
                <a:tc>
                  <a:txBody>
                    <a:bodyPr/>
                    <a:lstStyle/>
                    <a:p>
                      <a:pPr>
                        <a:spcAft>
                          <a:spcPts val="0"/>
                        </a:spcAft>
                      </a:pPr>
                      <a:r>
                        <a:rPr lang="en-IN" sz="1700" b="1" dirty="0">
                          <a:solidFill>
                            <a:srgbClr val="000000"/>
                          </a:solidFill>
                          <a:latin typeface="Calibri" pitchFamily="34" charset="0"/>
                          <a:ea typeface="Calibri"/>
                          <a:cs typeface="Calibri" pitchFamily="34" charset="0"/>
                        </a:rPr>
                        <a:t>Land Acquisition </a:t>
                      </a:r>
                      <a:endParaRPr lang="en-IN" sz="1700" dirty="0">
                        <a:solidFill>
                          <a:srgbClr val="000000"/>
                        </a:solidFill>
                        <a:latin typeface="Calibri" pitchFamily="34" charset="0"/>
                        <a:ea typeface="Calibri"/>
                        <a:cs typeface="Calibri" pitchFamily="34" charset="0"/>
                      </a:endParaRPr>
                    </a:p>
                  </a:txBody>
                  <a:tcPr marL="68580" marR="68580" marT="0" marB="0"/>
                </a:tc>
                <a:tc>
                  <a:txBody>
                    <a:bodyPr/>
                    <a:lstStyle/>
                    <a:p>
                      <a:pPr>
                        <a:spcAft>
                          <a:spcPts val="0"/>
                        </a:spcAft>
                      </a:pPr>
                      <a:r>
                        <a:rPr lang="en-IN" sz="1700" dirty="0">
                          <a:solidFill>
                            <a:srgbClr val="000000"/>
                          </a:solidFill>
                          <a:latin typeface="Calibri" pitchFamily="34" charset="0"/>
                          <a:ea typeface="Calibri"/>
                          <a:cs typeface="Calibri" pitchFamily="34" charset="0"/>
                        </a:rPr>
                        <a:t>Acquiring land at the specified time at the required site </a:t>
                      </a:r>
                    </a:p>
                  </a:txBody>
                  <a:tcPr marL="68580" marR="68580" marT="0" marB="0"/>
                </a:tc>
                <a:tc>
                  <a:txBody>
                    <a:bodyPr/>
                    <a:lstStyle/>
                    <a:p>
                      <a:pPr marL="457200" algn="ctr">
                        <a:lnSpc>
                          <a:spcPct val="115000"/>
                        </a:lnSpc>
                        <a:spcAft>
                          <a:spcPts val="0"/>
                        </a:spcAft>
                      </a:pPr>
                      <a:r>
                        <a:rPr lang="en-IN" sz="1700" dirty="0">
                          <a:latin typeface="Calibri" pitchFamily="34" charset="0"/>
                          <a:ea typeface="Calibri"/>
                          <a:cs typeface="Calibri" pitchFamily="34" charset="0"/>
                        </a:rPr>
                        <a:t>√</a:t>
                      </a:r>
                    </a:p>
                  </a:txBody>
                  <a:tcPr marL="68580" marR="68580" marT="0" marB="0" anchor="ctr"/>
                </a:tc>
                <a:tc>
                  <a:txBody>
                    <a:bodyPr/>
                    <a:lstStyle/>
                    <a:p>
                      <a:pPr marL="457200" algn="ctr">
                        <a:lnSpc>
                          <a:spcPct val="115000"/>
                        </a:lnSpc>
                        <a:spcAft>
                          <a:spcPts val="0"/>
                        </a:spcAft>
                      </a:pPr>
                      <a:endParaRPr lang="en-IN" sz="1700">
                        <a:latin typeface="Calibri" pitchFamily="34" charset="0"/>
                        <a:ea typeface="Calibri"/>
                        <a:cs typeface="Calibri" pitchFamily="34" charset="0"/>
                      </a:endParaRPr>
                    </a:p>
                  </a:txBody>
                  <a:tcPr marL="68580" marR="68580" marT="0" marB="0" anchor="ctr"/>
                </a:tc>
              </a:tr>
              <a:tr h="528555">
                <a:tc>
                  <a:txBody>
                    <a:bodyPr/>
                    <a:lstStyle/>
                    <a:p>
                      <a:pPr>
                        <a:spcAft>
                          <a:spcPts val="0"/>
                        </a:spcAft>
                      </a:pPr>
                      <a:r>
                        <a:rPr lang="en-IN" sz="1700" b="1" dirty="0">
                          <a:solidFill>
                            <a:srgbClr val="000000"/>
                          </a:solidFill>
                          <a:latin typeface="Calibri" pitchFamily="34" charset="0"/>
                          <a:ea typeface="Calibri"/>
                          <a:cs typeface="Calibri" pitchFamily="34" charset="0"/>
                        </a:rPr>
                        <a:t>Site Security </a:t>
                      </a:r>
                      <a:endParaRPr lang="en-IN" sz="1700" dirty="0">
                        <a:solidFill>
                          <a:srgbClr val="000000"/>
                        </a:solidFill>
                        <a:latin typeface="Calibri" pitchFamily="34" charset="0"/>
                        <a:ea typeface="Calibri"/>
                        <a:cs typeface="Calibri" pitchFamily="34" charset="0"/>
                      </a:endParaRPr>
                    </a:p>
                  </a:txBody>
                  <a:tcPr marL="68580" marR="68580" marT="0" marB="0"/>
                </a:tc>
                <a:tc>
                  <a:txBody>
                    <a:bodyPr/>
                    <a:lstStyle/>
                    <a:p>
                      <a:pPr>
                        <a:spcAft>
                          <a:spcPts val="0"/>
                        </a:spcAft>
                      </a:pPr>
                      <a:r>
                        <a:rPr lang="en-IN" sz="1700" dirty="0">
                          <a:solidFill>
                            <a:srgbClr val="000000"/>
                          </a:solidFill>
                          <a:latin typeface="Calibri" pitchFamily="34" charset="0"/>
                          <a:ea typeface="Calibri"/>
                          <a:cs typeface="Calibri" pitchFamily="34" charset="0"/>
                        </a:rPr>
                        <a:t>Providing security to the site of the concessionaire. </a:t>
                      </a:r>
                    </a:p>
                  </a:txBody>
                  <a:tcPr marL="68580" marR="68580" marT="0" marB="0"/>
                </a:tc>
                <a:tc>
                  <a:txBody>
                    <a:bodyPr/>
                    <a:lstStyle/>
                    <a:p>
                      <a:pPr marL="457200" algn="ctr">
                        <a:lnSpc>
                          <a:spcPct val="115000"/>
                        </a:lnSpc>
                        <a:spcAft>
                          <a:spcPts val="0"/>
                        </a:spcAft>
                      </a:pPr>
                      <a:r>
                        <a:rPr lang="en-IN" sz="1700" dirty="0">
                          <a:latin typeface="Calibri" pitchFamily="34" charset="0"/>
                          <a:ea typeface="Calibri"/>
                          <a:cs typeface="Calibri" pitchFamily="34" charset="0"/>
                        </a:rPr>
                        <a:t>√</a:t>
                      </a:r>
                    </a:p>
                  </a:txBody>
                  <a:tcPr marL="68580" marR="68580" marT="0" marB="0" anchor="ctr"/>
                </a:tc>
                <a:tc>
                  <a:txBody>
                    <a:bodyPr/>
                    <a:lstStyle/>
                    <a:p>
                      <a:pPr marL="457200" algn="ctr">
                        <a:lnSpc>
                          <a:spcPct val="115000"/>
                        </a:lnSpc>
                        <a:spcAft>
                          <a:spcPts val="0"/>
                        </a:spcAft>
                      </a:pPr>
                      <a:endParaRPr lang="en-IN" sz="1700" dirty="0">
                        <a:latin typeface="Calibri" pitchFamily="34" charset="0"/>
                        <a:ea typeface="Calibri"/>
                        <a:cs typeface="Calibri" pitchFamily="34" charset="0"/>
                      </a:endParaRPr>
                    </a:p>
                  </a:txBody>
                  <a:tcPr marL="68580" marR="68580" marT="0" marB="0" anchor="ctr"/>
                </a:tc>
              </a:tr>
              <a:tr h="792832">
                <a:tc>
                  <a:txBody>
                    <a:bodyPr/>
                    <a:lstStyle/>
                    <a:p>
                      <a:pPr>
                        <a:spcAft>
                          <a:spcPts val="0"/>
                        </a:spcAft>
                      </a:pPr>
                      <a:r>
                        <a:rPr lang="en-IN" sz="1700" b="1" dirty="0">
                          <a:solidFill>
                            <a:srgbClr val="000000"/>
                          </a:solidFill>
                          <a:latin typeface="Calibri" pitchFamily="34" charset="0"/>
                          <a:ea typeface="Calibri"/>
                          <a:cs typeface="Calibri" pitchFamily="34" charset="0"/>
                        </a:rPr>
                        <a:t>Construction – Track and Civil Structures </a:t>
                      </a:r>
                      <a:endParaRPr lang="en-IN" sz="1700" dirty="0">
                        <a:solidFill>
                          <a:srgbClr val="000000"/>
                        </a:solidFill>
                        <a:latin typeface="Calibri" pitchFamily="34" charset="0"/>
                        <a:ea typeface="Calibri"/>
                        <a:cs typeface="Calibri" pitchFamily="34" charset="0"/>
                      </a:endParaRPr>
                    </a:p>
                  </a:txBody>
                  <a:tcPr marL="68580" marR="68580" marT="0" marB="0"/>
                </a:tc>
                <a:tc>
                  <a:txBody>
                    <a:bodyPr/>
                    <a:lstStyle/>
                    <a:p>
                      <a:pPr>
                        <a:spcAft>
                          <a:spcPts val="0"/>
                        </a:spcAft>
                      </a:pPr>
                      <a:r>
                        <a:rPr lang="en-IN" sz="1700" dirty="0">
                          <a:solidFill>
                            <a:srgbClr val="000000"/>
                          </a:solidFill>
                          <a:latin typeface="Calibri" pitchFamily="34" charset="0"/>
                          <a:ea typeface="Calibri"/>
                          <a:cs typeface="Calibri" pitchFamily="34" charset="0"/>
                        </a:rPr>
                        <a:t>Construction of Tracks, Bridges, ROB/RUB/FOB/ LC gates, station and terminal buildings etc </a:t>
                      </a:r>
                    </a:p>
                  </a:txBody>
                  <a:tcPr marL="68580" marR="68580" marT="0" marB="0"/>
                </a:tc>
                <a:tc>
                  <a:txBody>
                    <a:bodyPr/>
                    <a:lstStyle/>
                    <a:p>
                      <a:pPr marL="457200" algn="ctr">
                        <a:lnSpc>
                          <a:spcPct val="115000"/>
                        </a:lnSpc>
                        <a:spcAft>
                          <a:spcPts val="0"/>
                        </a:spcAft>
                      </a:pPr>
                      <a:endParaRPr lang="en-IN" sz="1700" dirty="0">
                        <a:latin typeface="Calibri" pitchFamily="34" charset="0"/>
                        <a:ea typeface="Calibri"/>
                        <a:cs typeface="Calibri" pitchFamily="34" charset="0"/>
                      </a:endParaRPr>
                    </a:p>
                  </a:txBody>
                  <a:tcPr marL="68580" marR="68580" marT="0" marB="0" anchor="ctr"/>
                </a:tc>
                <a:tc>
                  <a:txBody>
                    <a:bodyPr/>
                    <a:lstStyle/>
                    <a:p>
                      <a:pPr marL="457200" algn="ctr">
                        <a:lnSpc>
                          <a:spcPct val="115000"/>
                        </a:lnSpc>
                        <a:spcAft>
                          <a:spcPts val="0"/>
                        </a:spcAft>
                      </a:pPr>
                      <a:r>
                        <a:rPr lang="en-IN" sz="1700" dirty="0">
                          <a:latin typeface="Calibri" pitchFamily="34" charset="0"/>
                          <a:ea typeface="Calibri"/>
                          <a:cs typeface="Calibri" pitchFamily="34" charset="0"/>
                        </a:rPr>
                        <a:t>√</a:t>
                      </a:r>
                    </a:p>
                  </a:txBody>
                  <a:tcPr marL="68580" marR="68580" marT="0" marB="0" anchor="ctr"/>
                </a:tc>
              </a:tr>
              <a:tr h="792832">
                <a:tc>
                  <a:txBody>
                    <a:bodyPr/>
                    <a:lstStyle/>
                    <a:p>
                      <a:pPr>
                        <a:spcAft>
                          <a:spcPts val="0"/>
                        </a:spcAft>
                      </a:pPr>
                      <a:r>
                        <a:rPr lang="en-IN" sz="1700" b="1" dirty="0">
                          <a:solidFill>
                            <a:srgbClr val="000000"/>
                          </a:solidFill>
                          <a:latin typeface="Calibri" pitchFamily="34" charset="0"/>
                          <a:ea typeface="Calibri"/>
                          <a:cs typeface="Calibri" pitchFamily="34" charset="0"/>
                        </a:rPr>
                        <a:t>Construction – OHE and </a:t>
                      </a:r>
                      <a:r>
                        <a:rPr lang="en-IN" sz="1700" b="1" dirty="0" smtClean="0">
                          <a:solidFill>
                            <a:srgbClr val="000000"/>
                          </a:solidFill>
                          <a:latin typeface="Calibri" pitchFamily="34" charset="0"/>
                          <a:ea typeface="Calibri"/>
                          <a:cs typeface="Calibri" pitchFamily="34" charset="0"/>
                        </a:rPr>
                        <a:t>signalling </a:t>
                      </a:r>
                      <a:endParaRPr lang="en-IN" sz="1700" dirty="0">
                        <a:solidFill>
                          <a:srgbClr val="000000"/>
                        </a:solidFill>
                        <a:latin typeface="Calibri" pitchFamily="34" charset="0"/>
                        <a:ea typeface="Calibri"/>
                        <a:cs typeface="Calibri" pitchFamily="34" charset="0"/>
                      </a:endParaRPr>
                    </a:p>
                  </a:txBody>
                  <a:tcPr marL="68580" marR="68580" marT="0" marB="0"/>
                </a:tc>
                <a:tc>
                  <a:txBody>
                    <a:bodyPr/>
                    <a:lstStyle/>
                    <a:p>
                      <a:pPr>
                        <a:spcAft>
                          <a:spcPts val="0"/>
                        </a:spcAft>
                      </a:pPr>
                      <a:r>
                        <a:rPr lang="en-IN" sz="1700" dirty="0">
                          <a:solidFill>
                            <a:srgbClr val="000000"/>
                          </a:solidFill>
                          <a:latin typeface="Calibri" pitchFamily="34" charset="0"/>
                          <a:ea typeface="Calibri"/>
                          <a:cs typeface="Calibri" pitchFamily="34" charset="0"/>
                        </a:rPr>
                        <a:t>Installation of OHE, portals, masts, substations etc. Installation of </a:t>
                      </a:r>
                      <a:r>
                        <a:rPr lang="en-IN" sz="1700" dirty="0" smtClean="0">
                          <a:solidFill>
                            <a:srgbClr val="000000"/>
                          </a:solidFill>
                          <a:latin typeface="Calibri" pitchFamily="34" charset="0"/>
                          <a:ea typeface="Calibri"/>
                          <a:cs typeface="Calibri" pitchFamily="34" charset="0"/>
                        </a:rPr>
                        <a:t>signalling </a:t>
                      </a:r>
                      <a:r>
                        <a:rPr lang="en-IN" sz="1700" dirty="0">
                          <a:solidFill>
                            <a:srgbClr val="000000"/>
                          </a:solidFill>
                          <a:latin typeface="Calibri" pitchFamily="34" charset="0"/>
                          <a:ea typeface="Calibri"/>
                          <a:cs typeface="Calibri" pitchFamily="34" charset="0"/>
                        </a:rPr>
                        <a:t>systems </a:t>
                      </a:r>
                    </a:p>
                  </a:txBody>
                  <a:tcPr marL="68580" marR="68580" marT="0" marB="0"/>
                </a:tc>
                <a:tc>
                  <a:txBody>
                    <a:bodyPr/>
                    <a:lstStyle/>
                    <a:p>
                      <a:pPr marL="457200" algn="just">
                        <a:lnSpc>
                          <a:spcPct val="115000"/>
                        </a:lnSpc>
                        <a:spcAft>
                          <a:spcPts val="0"/>
                        </a:spcAft>
                      </a:pPr>
                      <a:endParaRPr lang="en-IN" sz="1700" dirty="0">
                        <a:latin typeface="Calibri" pitchFamily="34" charset="0"/>
                        <a:ea typeface="Calibri"/>
                        <a:cs typeface="Calibri" pitchFamily="34" charset="0"/>
                      </a:endParaRPr>
                    </a:p>
                  </a:txBody>
                  <a:tcPr marL="68580" marR="68580" marT="0" marB="0"/>
                </a:tc>
                <a:tc>
                  <a:txBody>
                    <a:bodyPr/>
                    <a:lstStyle/>
                    <a:p>
                      <a:pPr marL="457200" algn="ctr">
                        <a:lnSpc>
                          <a:spcPct val="115000"/>
                        </a:lnSpc>
                        <a:spcAft>
                          <a:spcPts val="0"/>
                        </a:spcAft>
                      </a:pPr>
                      <a:r>
                        <a:rPr lang="en-IN" sz="1700" dirty="0">
                          <a:latin typeface="Calibri" pitchFamily="34" charset="0"/>
                          <a:ea typeface="Calibri"/>
                          <a:cs typeface="Calibri" pitchFamily="34" charset="0"/>
                        </a:rPr>
                        <a:t>√</a:t>
                      </a:r>
                    </a:p>
                  </a:txBody>
                  <a:tcPr marL="68580" marR="68580" marT="0" marB="0" anchor="ctr"/>
                </a:tc>
              </a:tr>
              <a:tr h="792832">
                <a:tc>
                  <a:txBody>
                    <a:bodyPr/>
                    <a:lstStyle/>
                    <a:p>
                      <a:pPr>
                        <a:spcAft>
                          <a:spcPts val="0"/>
                        </a:spcAft>
                      </a:pPr>
                      <a:r>
                        <a:rPr lang="en-IN" sz="1700" b="1" dirty="0">
                          <a:solidFill>
                            <a:srgbClr val="000000"/>
                          </a:solidFill>
                          <a:latin typeface="Calibri" pitchFamily="34" charset="0"/>
                          <a:ea typeface="Calibri"/>
                          <a:cs typeface="Calibri" pitchFamily="34" charset="0"/>
                        </a:rPr>
                        <a:t>Change of Scope </a:t>
                      </a:r>
                      <a:endParaRPr lang="en-IN" sz="1700" dirty="0">
                        <a:solidFill>
                          <a:srgbClr val="000000"/>
                        </a:solidFill>
                        <a:latin typeface="Calibri" pitchFamily="34" charset="0"/>
                        <a:ea typeface="Calibri"/>
                        <a:cs typeface="Calibri" pitchFamily="34" charset="0"/>
                      </a:endParaRPr>
                    </a:p>
                  </a:txBody>
                  <a:tcPr marL="68580" marR="68580" marT="0" marB="0"/>
                </a:tc>
                <a:tc>
                  <a:txBody>
                    <a:bodyPr/>
                    <a:lstStyle/>
                    <a:p>
                      <a:pPr>
                        <a:spcAft>
                          <a:spcPts val="0"/>
                        </a:spcAft>
                      </a:pPr>
                      <a:r>
                        <a:rPr lang="en-IN" sz="1700" dirty="0">
                          <a:solidFill>
                            <a:srgbClr val="000000"/>
                          </a:solidFill>
                          <a:latin typeface="Calibri" pitchFamily="34" charset="0"/>
                          <a:ea typeface="Calibri"/>
                          <a:cs typeface="Calibri" pitchFamily="34" charset="0"/>
                        </a:rPr>
                        <a:t>May arise on account of unforeseen circumstances or inadequate briefing of service specifications </a:t>
                      </a:r>
                    </a:p>
                  </a:txBody>
                  <a:tcPr marL="68580" marR="68580" marT="0" marB="0"/>
                </a:tc>
                <a:tc>
                  <a:txBody>
                    <a:bodyPr/>
                    <a:lstStyle/>
                    <a:p>
                      <a:pPr marL="457200" algn="ctr">
                        <a:lnSpc>
                          <a:spcPct val="115000"/>
                        </a:lnSpc>
                        <a:spcAft>
                          <a:spcPts val="0"/>
                        </a:spcAft>
                      </a:pPr>
                      <a:r>
                        <a:rPr lang="en-IN" sz="1700">
                          <a:latin typeface="Calibri" pitchFamily="34" charset="0"/>
                          <a:ea typeface="Calibri"/>
                          <a:cs typeface="Calibri" pitchFamily="34" charset="0"/>
                        </a:rPr>
                        <a:t>√</a:t>
                      </a:r>
                    </a:p>
                  </a:txBody>
                  <a:tcPr marL="68580" marR="68580" marT="0" marB="0" anchor="ctr"/>
                </a:tc>
                <a:tc>
                  <a:txBody>
                    <a:bodyPr/>
                    <a:lstStyle/>
                    <a:p>
                      <a:pPr marL="457200" algn="just">
                        <a:lnSpc>
                          <a:spcPct val="115000"/>
                        </a:lnSpc>
                        <a:spcAft>
                          <a:spcPts val="0"/>
                        </a:spcAft>
                      </a:pPr>
                      <a:endParaRPr lang="en-IN" sz="1700" dirty="0">
                        <a:latin typeface="Calibri" pitchFamily="34" charset="0"/>
                        <a:ea typeface="Calibri"/>
                        <a:cs typeface="Calibri" pitchFamily="34" charset="0"/>
                      </a:endParaRPr>
                    </a:p>
                  </a:txBody>
                  <a:tcPr marL="68580" marR="68580" marT="0" marB="0"/>
                </a:tc>
              </a:tr>
              <a:tr h="792832">
                <a:tc>
                  <a:txBody>
                    <a:bodyPr/>
                    <a:lstStyle/>
                    <a:p>
                      <a:pPr>
                        <a:spcAft>
                          <a:spcPts val="0"/>
                        </a:spcAft>
                      </a:pPr>
                      <a:r>
                        <a:rPr lang="en-IN" sz="1700" b="1" dirty="0">
                          <a:solidFill>
                            <a:srgbClr val="000000"/>
                          </a:solidFill>
                          <a:latin typeface="Calibri" pitchFamily="34" charset="0"/>
                          <a:ea typeface="Calibri"/>
                          <a:cs typeface="Calibri" pitchFamily="34" charset="0"/>
                        </a:rPr>
                        <a:t>Train operations </a:t>
                      </a:r>
                      <a:endParaRPr lang="en-IN" sz="1700" dirty="0">
                        <a:solidFill>
                          <a:srgbClr val="000000"/>
                        </a:solidFill>
                        <a:latin typeface="Calibri" pitchFamily="34" charset="0"/>
                        <a:ea typeface="Calibri"/>
                        <a:cs typeface="Calibri" pitchFamily="34" charset="0"/>
                      </a:endParaRPr>
                    </a:p>
                  </a:txBody>
                  <a:tcPr marL="68580" marR="68580" marT="0" marB="0"/>
                </a:tc>
                <a:tc>
                  <a:txBody>
                    <a:bodyPr/>
                    <a:lstStyle/>
                    <a:p>
                      <a:pPr>
                        <a:spcAft>
                          <a:spcPts val="0"/>
                        </a:spcAft>
                      </a:pPr>
                      <a:r>
                        <a:rPr lang="en-IN" sz="1700" dirty="0">
                          <a:solidFill>
                            <a:srgbClr val="000000"/>
                          </a:solidFill>
                          <a:latin typeface="Calibri" pitchFamily="34" charset="0"/>
                          <a:ea typeface="Calibri"/>
                          <a:cs typeface="Calibri" pitchFamily="34" charset="0"/>
                        </a:rPr>
                        <a:t>Train scheduling, Control Stations, Crew Management, Rolling Stock links, Monitoring, train examination, emergency measures etc </a:t>
                      </a:r>
                    </a:p>
                  </a:txBody>
                  <a:tcPr marL="68580" marR="68580" marT="0" marB="0"/>
                </a:tc>
                <a:tc>
                  <a:txBody>
                    <a:bodyPr/>
                    <a:lstStyle/>
                    <a:p>
                      <a:pPr marL="457200" algn="just">
                        <a:lnSpc>
                          <a:spcPct val="115000"/>
                        </a:lnSpc>
                        <a:spcAft>
                          <a:spcPts val="0"/>
                        </a:spcAft>
                      </a:pPr>
                      <a:endParaRPr lang="en-IN" sz="1700" dirty="0">
                        <a:latin typeface="Calibri" pitchFamily="34" charset="0"/>
                        <a:ea typeface="Calibri"/>
                        <a:cs typeface="Calibri" pitchFamily="34" charset="0"/>
                      </a:endParaRPr>
                    </a:p>
                  </a:txBody>
                  <a:tcPr marL="68580" marR="68580" marT="0" marB="0"/>
                </a:tc>
                <a:tc>
                  <a:txBody>
                    <a:bodyPr/>
                    <a:lstStyle/>
                    <a:p>
                      <a:pPr marL="457200" algn="ctr">
                        <a:lnSpc>
                          <a:spcPct val="115000"/>
                        </a:lnSpc>
                        <a:spcAft>
                          <a:spcPts val="0"/>
                        </a:spcAft>
                      </a:pPr>
                      <a:r>
                        <a:rPr lang="en-IN" sz="1700" dirty="0">
                          <a:latin typeface="Calibri" pitchFamily="34" charset="0"/>
                          <a:ea typeface="Calibri"/>
                          <a:cs typeface="Calibri" pitchFamily="34" charset="0"/>
                        </a:rPr>
                        <a:t>√</a:t>
                      </a:r>
                    </a:p>
                  </a:txBody>
                  <a:tcPr marL="68580" marR="68580" marT="0" marB="0" anchor="ctr"/>
                </a:tc>
              </a:tr>
            </a:tbl>
          </a:graphicData>
        </a:graphic>
      </p:graphicFrame>
      <p:cxnSp>
        <p:nvCxnSpPr>
          <p:cNvPr id="11" name="Straight Connector 10"/>
          <p:cNvCxnSpPr/>
          <p:nvPr/>
        </p:nvCxnSpPr>
        <p:spPr>
          <a:xfrm>
            <a:off x="5867400" y="914400"/>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62800" y="914400"/>
            <a:ext cx="0" cy="381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3" name="Content Placeholder 2"/>
          <p:cNvSpPr>
            <a:spLocks noGrp="1"/>
          </p:cNvSpPr>
          <p:nvPr>
            <p:ph idx="4294967295"/>
          </p:nvPr>
        </p:nvSpPr>
        <p:spPr>
          <a:xfrm>
            <a:off x="228600" y="152400"/>
            <a:ext cx="8763000" cy="6705600"/>
          </a:xfrm>
        </p:spPr>
        <p:txBody>
          <a:bodyPr/>
          <a:lstStyle/>
          <a:p>
            <a:pPr lvl="0"/>
            <a:r>
              <a:rPr lang="en-IN" sz="1800" u="sng" dirty="0" smtClean="0"/>
              <a:t>SHARING OF RISK (Contd...)</a:t>
            </a:r>
            <a:endParaRPr lang="en-IN" sz="1800" dirty="0" smtClean="0"/>
          </a:p>
          <a:p>
            <a:pPr>
              <a:buNone/>
            </a:pPr>
            <a:endParaRPr lang="en-IN" dirty="0"/>
          </a:p>
        </p:txBody>
      </p:sp>
      <p:graphicFrame>
        <p:nvGraphicFramePr>
          <p:cNvPr id="5" name="Table 4"/>
          <p:cNvGraphicFramePr>
            <a:graphicFrameLocks noGrp="1"/>
          </p:cNvGraphicFramePr>
          <p:nvPr/>
        </p:nvGraphicFramePr>
        <p:xfrm>
          <a:off x="304800" y="665193"/>
          <a:ext cx="8686800" cy="4607567"/>
        </p:xfrm>
        <a:graphic>
          <a:graphicData uri="http://schemas.openxmlformats.org/drawingml/2006/table">
            <a:tbl>
              <a:tblPr firstRow="1" bandRow="1">
                <a:tableStyleId>{5C22544A-7EE6-4342-B048-85BDC9FD1C3A}</a:tableStyleId>
              </a:tblPr>
              <a:tblGrid>
                <a:gridCol w="1240971"/>
                <a:gridCol w="4321629"/>
                <a:gridCol w="1295400"/>
                <a:gridCol w="1828800"/>
              </a:tblGrid>
              <a:tr h="632066">
                <a:tc>
                  <a:txBody>
                    <a:bodyPr/>
                    <a:lstStyle/>
                    <a:p>
                      <a:r>
                        <a:rPr kumimoji="0" lang="en-IN" sz="1800" b="1" kern="1200" dirty="0" smtClean="0">
                          <a:solidFill>
                            <a:schemeClr val="lt1"/>
                          </a:solidFill>
                          <a:latin typeface="+mn-lt"/>
                          <a:ea typeface="+mn-ea"/>
                          <a:cs typeface="+mn-cs"/>
                        </a:rPr>
                        <a:t>Key Risk</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1800" b="1" kern="1200" dirty="0" smtClean="0">
                          <a:solidFill>
                            <a:schemeClr val="lt1"/>
                          </a:solidFill>
                          <a:latin typeface="+mn-lt"/>
                          <a:ea typeface="+mn-ea"/>
                          <a:cs typeface="+mn-cs"/>
                        </a:rPr>
                        <a:t>Risk Detail </a:t>
                      </a:r>
                    </a:p>
                    <a:p>
                      <a:endParaRPr lang="en-IN" dirty="0"/>
                    </a:p>
                  </a:txBody>
                  <a:tcPr/>
                </a:tc>
                <a:tc gridSpan="2">
                  <a:txBody>
                    <a:bodyPr/>
                    <a:lstStyle/>
                    <a:p>
                      <a:r>
                        <a:rPr kumimoji="0" lang="en-IN" sz="1800" b="1" kern="1200" dirty="0" smtClean="0">
                          <a:solidFill>
                            <a:schemeClr val="lt1"/>
                          </a:solidFill>
                          <a:latin typeface="+mn-lt"/>
                          <a:ea typeface="+mn-ea"/>
                          <a:cs typeface="+mn-cs"/>
                        </a:rPr>
                        <a:t>Proposed Risk  s</a:t>
                      </a:r>
                      <a:r>
                        <a:rPr lang="en-IN" dirty="0" smtClean="0"/>
                        <a:t>haring</a:t>
                      </a:r>
                    </a:p>
                    <a:p>
                      <a:r>
                        <a:rPr lang="en-IN" dirty="0" smtClean="0"/>
                        <a:t>IR/DFCCIL  Concessionaire                                                                           </a:t>
                      </a:r>
                      <a:endParaRPr lang="en-IN" dirty="0"/>
                    </a:p>
                  </a:txBody>
                  <a:tcPr/>
                </a:tc>
                <a:tc hMerge="1">
                  <a:txBody>
                    <a:bodyPr/>
                    <a:lstStyle/>
                    <a:p>
                      <a:endParaRPr lang="en-IN" dirty="0"/>
                    </a:p>
                  </a:txBody>
                  <a:tcPr/>
                </a:tc>
              </a:tr>
              <a:tr h="980727">
                <a:tc>
                  <a:txBody>
                    <a:bodyPr/>
                    <a:lstStyle/>
                    <a:p>
                      <a:pPr>
                        <a:spcAft>
                          <a:spcPts val="0"/>
                        </a:spcAft>
                      </a:pPr>
                      <a:r>
                        <a:rPr lang="en-IN" sz="1800" b="1" dirty="0">
                          <a:solidFill>
                            <a:srgbClr val="000000"/>
                          </a:solidFill>
                          <a:latin typeface="Calibri" pitchFamily="34" charset="0"/>
                          <a:ea typeface="Calibri"/>
                          <a:cs typeface="Calibri" pitchFamily="34" charset="0"/>
                        </a:rPr>
                        <a:t>Maintenance and up-gradation </a:t>
                      </a:r>
                      <a:endParaRPr lang="en-IN" sz="1800" dirty="0">
                        <a:solidFill>
                          <a:srgbClr val="000000"/>
                        </a:solidFill>
                        <a:latin typeface="Calibri" pitchFamily="34" charset="0"/>
                        <a:ea typeface="Calibri"/>
                        <a:cs typeface="Calibri" pitchFamily="34" charset="0"/>
                      </a:endParaRPr>
                    </a:p>
                  </a:txBody>
                  <a:tcPr marL="68580" marR="68580" marT="0" marB="0"/>
                </a:tc>
                <a:tc>
                  <a:txBody>
                    <a:bodyPr/>
                    <a:lstStyle/>
                    <a:p>
                      <a:pPr>
                        <a:spcAft>
                          <a:spcPts val="0"/>
                        </a:spcAft>
                      </a:pPr>
                      <a:r>
                        <a:rPr lang="en-IN" sz="1800" dirty="0">
                          <a:solidFill>
                            <a:srgbClr val="000000"/>
                          </a:solidFill>
                          <a:latin typeface="Calibri" pitchFamily="34" charset="0"/>
                          <a:ea typeface="Calibri"/>
                          <a:cs typeface="Calibri" pitchFamily="34" charset="0"/>
                        </a:rPr>
                        <a:t>Maintenance and timely up-gradation of civil structures, OHE, </a:t>
                      </a:r>
                      <a:r>
                        <a:rPr lang="en-IN" sz="1800" dirty="0" err="1">
                          <a:solidFill>
                            <a:srgbClr val="000000"/>
                          </a:solidFill>
                          <a:latin typeface="Calibri" pitchFamily="34" charset="0"/>
                          <a:ea typeface="Calibri"/>
                          <a:cs typeface="Calibri" pitchFamily="34" charset="0"/>
                        </a:rPr>
                        <a:t>Signaling</a:t>
                      </a:r>
                      <a:r>
                        <a:rPr lang="en-IN" sz="1800" dirty="0">
                          <a:solidFill>
                            <a:srgbClr val="000000"/>
                          </a:solidFill>
                          <a:latin typeface="Calibri" pitchFamily="34" charset="0"/>
                          <a:ea typeface="Calibri"/>
                          <a:cs typeface="Calibri" pitchFamily="34" charset="0"/>
                        </a:rPr>
                        <a:t> systems and other systems </a:t>
                      </a:r>
                    </a:p>
                  </a:txBody>
                  <a:tcPr marL="68580" marR="68580" marT="0" marB="0"/>
                </a:tc>
                <a:tc>
                  <a:txBody>
                    <a:bodyPr/>
                    <a:lstStyle/>
                    <a:p>
                      <a:pPr marL="457200" algn="just">
                        <a:lnSpc>
                          <a:spcPct val="115000"/>
                        </a:lnSpc>
                        <a:spcAft>
                          <a:spcPts val="0"/>
                        </a:spcAft>
                      </a:pPr>
                      <a:endParaRPr lang="en-IN" sz="1800" dirty="0">
                        <a:latin typeface="Calibri" pitchFamily="34" charset="0"/>
                        <a:ea typeface="Calibri"/>
                        <a:cs typeface="Calibri" pitchFamily="34" charset="0"/>
                      </a:endParaRPr>
                    </a:p>
                  </a:txBody>
                  <a:tcPr marL="68580" marR="68580" marT="0" marB="0"/>
                </a:tc>
                <a:tc>
                  <a:txBody>
                    <a:bodyPr/>
                    <a:lstStyle/>
                    <a:p>
                      <a:pPr marL="457200" algn="ctr">
                        <a:lnSpc>
                          <a:spcPct val="115000"/>
                        </a:lnSpc>
                        <a:spcAft>
                          <a:spcPts val="0"/>
                        </a:spcAft>
                      </a:pPr>
                      <a:r>
                        <a:rPr lang="en-IN" sz="1800" dirty="0">
                          <a:latin typeface="Calibri" pitchFamily="34" charset="0"/>
                          <a:ea typeface="Calibri"/>
                          <a:cs typeface="Calibri" pitchFamily="34" charset="0"/>
                        </a:rPr>
                        <a:t>√</a:t>
                      </a:r>
                    </a:p>
                  </a:txBody>
                  <a:tcPr marL="68580" marR="68580" marT="0" marB="0" anchor="ctr"/>
                </a:tc>
              </a:tr>
              <a:tr h="691167">
                <a:tc>
                  <a:txBody>
                    <a:bodyPr/>
                    <a:lstStyle/>
                    <a:p>
                      <a:pPr>
                        <a:spcAft>
                          <a:spcPts val="0"/>
                        </a:spcAft>
                      </a:pPr>
                      <a:r>
                        <a:rPr lang="en-IN" sz="1800" b="1" dirty="0">
                          <a:solidFill>
                            <a:srgbClr val="000000"/>
                          </a:solidFill>
                          <a:latin typeface="Calibri" pitchFamily="34" charset="0"/>
                          <a:ea typeface="Calibri"/>
                          <a:cs typeface="Calibri" pitchFamily="34" charset="0"/>
                        </a:rPr>
                        <a:t>Safety </a:t>
                      </a:r>
                      <a:endParaRPr lang="en-IN" sz="1800" dirty="0">
                        <a:solidFill>
                          <a:srgbClr val="000000"/>
                        </a:solidFill>
                        <a:latin typeface="Calibri" pitchFamily="34" charset="0"/>
                        <a:ea typeface="Calibri"/>
                        <a:cs typeface="Calibri" pitchFamily="34" charset="0"/>
                      </a:endParaRPr>
                    </a:p>
                  </a:txBody>
                  <a:tcPr marL="68580" marR="68580" marT="0" marB="0"/>
                </a:tc>
                <a:tc>
                  <a:txBody>
                    <a:bodyPr/>
                    <a:lstStyle/>
                    <a:p>
                      <a:pPr>
                        <a:spcAft>
                          <a:spcPts val="0"/>
                        </a:spcAft>
                      </a:pPr>
                      <a:r>
                        <a:rPr lang="en-IN" sz="1800" dirty="0">
                          <a:solidFill>
                            <a:srgbClr val="000000"/>
                          </a:solidFill>
                          <a:latin typeface="Calibri" pitchFamily="34" charset="0"/>
                          <a:ea typeface="Calibri"/>
                          <a:cs typeface="Calibri" pitchFamily="34" charset="0"/>
                        </a:rPr>
                        <a:t>Derailments, accidents etc leading to loss of life and assets </a:t>
                      </a:r>
                    </a:p>
                  </a:txBody>
                  <a:tcPr marL="68580" marR="68580" marT="0" marB="0"/>
                </a:tc>
                <a:tc>
                  <a:txBody>
                    <a:bodyPr/>
                    <a:lstStyle/>
                    <a:p>
                      <a:pPr marL="457200" algn="just">
                        <a:lnSpc>
                          <a:spcPct val="115000"/>
                        </a:lnSpc>
                        <a:spcAft>
                          <a:spcPts val="0"/>
                        </a:spcAft>
                      </a:pPr>
                      <a:endParaRPr lang="en-IN" sz="1800" dirty="0">
                        <a:latin typeface="Calibri" pitchFamily="34" charset="0"/>
                        <a:ea typeface="Calibri"/>
                        <a:cs typeface="Calibri" pitchFamily="34" charset="0"/>
                      </a:endParaRPr>
                    </a:p>
                  </a:txBody>
                  <a:tcPr marL="68580" marR="68580" marT="0" marB="0"/>
                </a:tc>
                <a:tc>
                  <a:txBody>
                    <a:bodyPr/>
                    <a:lstStyle/>
                    <a:p>
                      <a:pPr marL="457200" algn="ctr">
                        <a:lnSpc>
                          <a:spcPct val="115000"/>
                        </a:lnSpc>
                        <a:spcAft>
                          <a:spcPts val="0"/>
                        </a:spcAft>
                      </a:pPr>
                      <a:r>
                        <a:rPr lang="en-IN" sz="1800" dirty="0">
                          <a:latin typeface="Calibri" pitchFamily="34" charset="0"/>
                          <a:ea typeface="Calibri"/>
                          <a:cs typeface="Calibri" pitchFamily="34" charset="0"/>
                        </a:rPr>
                        <a:t>√</a:t>
                      </a:r>
                    </a:p>
                  </a:txBody>
                  <a:tcPr marL="68580" marR="68580" marT="0" marB="0" anchor="ctr"/>
                </a:tc>
              </a:tr>
              <a:tr h="523527">
                <a:tc>
                  <a:txBody>
                    <a:bodyPr/>
                    <a:lstStyle/>
                    <a:p>
                      <a:pPr>
                        <a:spcAft>
                          <a:spcPts val="0"/>
                        </a:spcAft>
                      </a:pPr>
                      <a:r>
                        <a:rPr lang="en-IN" sz="1800" b="1" dirty="0">
                          <a:solidFill>
                            <a:srgbClr val="000000"/>
                          </a:solidFill>
                          <a:latin typeface="Calibri" pitchFamily="34" charset="0"/>
                          <a:ea typeface="Calibri"/>
                          <a:cs typeface="Calibri" pitchFamily="34" charset="0"/>
                        </a:rPr>
                        <a:t>Traffic </a:t>
                      </a:r>
                      <a:endParaRPr lang="en-IN" sz="1800" dirty="0">
                        <a:solidFill>
                          <a:srgbClr val="000000"/>
                        </a:solidFill>
                        <a:latin typeface="Calibri" pitchFamily="34" charset="0"/>
                        <a:ea typeface="Calibri"/>
                        <a:cs typeface="Calibri" pitchFamily="34" charset="0"/>
                      </a:endParaRPr>
                    </a:p>
                  </a:txBody>
                  <a:tcPr marL="68580" marR="68580" marT="0" marB="0"/>
                </a:tc>
                <a:tc>
                  <a:txBody>
                    <a:bodyPr/>
                    <a:lstStyle/>
                    <a:p>
                      <a:pPr>
                        <a:spcAft>
                          <a:spcPts val="0"/>
                        </a:spcAft>
                      </a:pPr>
                      <a:r>
                        <a:rPr lang="en-IN" sz="1800" dirty="0">
                          <a:solidFill>
                            <a:srgbClr val="000000"/>
                          </a:solidFill>
                          <a:latin typeface="Calibri" pitchFamily="34" charset="0"/>
                          <a:ea typeface="Calibri"/>
                          <a:cs typeface="Calibri" pitchFamily="34" charset="0"/>
                        </a:rPr>
                        <a:t>Traffic levels of the network </a:t>
                      </a:r>
                    </a:p>
                  </a:txBody>
                  <a:tcPr marL="68580" marR="68580" marT="0" marB="0"/>
                </a:tc>
                <a:tc>
                  <a:txBody>
                    <a:bodyPr/>
                    <a:lstStyle/>
                    <a:p>
                      <a:pPr marL="457200" algn="ctr">
                        <a:lnSpc>
                          <a:spcPct val="115000"/>
                        </a:lnSpc>
                        <a:spcAft>
                          <a:spcPts val="0"/>
                        </a:spcAft>
                      </a:pPr>
                      <a:r>
                        <a:rPr lang="en-IN" sz="1800">
                          <a:latin typeface="Calibri" pitchFamily="34" charset="0"/>
                          <a:ea typeface="Calibri"/>
                          <a:cs typeface="Calibri" pitchFamily="34" charset="0"/>
                        </a:rPr>
                        <a:t>√</a:t>
                      </a:r>
                    </a:p>
                  </a:txBody>
                  <a:tcPr marL="68580" marR="68580" marT="0" marB="0" anchor="ctr"/>
                </a:tc>
                <a:tc>
                  <a:txBody>
                    <a:bodyPr/>
                    <a:lstStyle/>
                    <a:p>
                      <a:pPr marL="457200" algn="just">
                        <a:lnSpc>
                          <a:spcPct val="115000"/>
                        </a:lnSpc>
                        <a:spcAft>
                          <a:spcPts val="0"/>
                        </a:spcAft>
                      </a:pPr>
                      <a:endParaRPr lang="en-IN" sz="1800" dirty="0">
                        <a:latin typeface="Calibri" pitchFamily="34" charset="0"/>
                        <a:ea typeface="Calibri"/>
                        <a:cs typeface="Calibri" pitchFamily="34" charset="0"/>
                      </a:endParaRPr>
                    </a:p>
                  </a:txBody>
                  <a:tcPr marL="68580" marR="68580" marT="0" marB="0"/>
                </a:tc>
              </a:tr>
              <a:tr h="505912">
                <a:tc>
                  <a:txBody>
                    <a:bodyPr/>
                    <a:lstStyle/>
                    <a:p>
                      <a:pPr>
                        <a:spcAft>
                          <a:spcPts val="0"/>
                        </a:spcAft>
                      </a:pPr>
                      <a:r>
                        <a:rPr lang="en-IN" sz="1800" b="1" dirty="0">
                          <a:solidFill>
                            <a:srgbClr val="000000"/>
                          </a:solidFill>
                          <a:latin typeface="Calibri" pitchFamily="34" charset="0"/>
                          <a:ea typeface="Calibri"/>
                          <a:cs typeface="Calibri" pitchFamily="34" charset="0"/>
                        </a:rPr>
                        <a:t>Tariff </a:t>
                      </a:r>
                      <a:endParaRPr lang="en-IN" sz="1800" dirty="0">
                        <a:solidFill>
                          <a:srgbClr val="000000"/>
                        </a:solidFill>
                        <a:latin typeface="Calibri" pitchFamily="34" charset="0"/>
                        <a:ea typeface="Calibri"/>
                        <a:cs typeface="Calibri" pitchFamily="34" charset="0"/>
                      </a:endParaRPr>
                    </a:p>
                  </a:txBody>
                  <a:tcPr marL="68580" marR="68580" marT="0" marB="0"/>
                </a:tc>
                <a:tc>
                  <a:txBody>
                    <a:bodyPr/>
                    <a:lstStyle/>
                    <a:p>
                      <a:pPr>
                        <a:spcAft>
                          <a:spcPts val="0"/>
                        </a:spcAft>
                      </a:pPr>
                      <a:r>
                        <a:rPr lang="en-IN" sz="1800" dirty="0">
                          <a:solidFill>
                            <a:srgbClr val="000000"/>
                          </a:solidFill>
                          <a:latin typeface="Calibri" pitchFamily="34" charset="0"/>
                          <a:ea typeface="Calibri"/>
                          <a:cs typeface="Calibri" pitchFamily="34" charset="0"/>
                        </a:rPr>
                        <a:t>Tariff level on network </a:t>
                      </a:r>
                    </a:p>
                  </a:txBody>
                  <a:tcPr marL="68580" marR="68580" marT="0" marB="0"/>
                </a:tc>
                <a:tc>
                  <a:txBody>
                    <a:bodyPr/>
                    <a:lstStyle/>
                    <a:p>
                      <a:pPr marL="457200" algn="ctr">
                        <a:lnSpc>
                          <a:spcPct val="115000"/>
                        </a:lnSpc>
                        <a:spcAft>
                          <a:spcPts val="0"/>
                        </a:spcAft>
                      </a:pPr>
                      <a:r>
                        <a:rPr lang="en-IN" sz="1800" dirty="0">
                          <a:latin typeface="Calibri" pitchFamily="34" charset="0"/>
                          <a:ea typeface="Calibri"/>
                          <a:cs typeface="Calibri" pitchFamily="34" charset="0"/>
                        </a:rPr>
                        <a:t>√</a:t>
                      </a:r>
                    </a:p>
                  </a:txBody>
                  <a:tcPr marL="68580" marR="68580" marT="0" marB="0" anchor="ctr"/>
                </a:tc>
                <a:tc>
                  <a:txBody>
                    <a:bodyPr/>
                    <a:lstStyle/>
                    <a:p>
                      <a:pPr marL="457200" algn="just">
                        <a:lnSpc>
                          <a:spcPct val="115000"/>
                        </a:lnSpc>
                        <a:spcAft>
                          <a:spcPts val="0"/>
                        </a:spcAft>
                      </a:pPr>
                      <a:endParaRPr lang="en-IN" sz="1800" dirty="0">
                        <a:latin typeface="Calibri" pitchFamily="34" charset="0"/>
                        <a:ea typeface="Calibri"/>
                        <a:cs typeface="Calibri" pitchFamily="34" charset="0"/>
                      </a:endParaRPr>
                    </a:p>
                  </a:txBody>
                  <a:tcPr marL="68580" marR="68580" marT="0" marB="0"/>
                </a:tc>
              </a:tr>
              <a:tr h="640697">
                <a:tc>
                  <a:txBody>
                    <a:bodyPr/>
                    <a:lstStyle/>
                    <a:p>
                      <a:pPr>
                        <a:spcAft>
                          <a:spcPts val="0"/>
                        </a:spcAft>
                      </a:pPr>
                      <a:r>
                        <a:rPr lang="en-IN" sz="1800" b="1" dirty="0">
                          <a:solidFill>
                            <a:srgbClr val="000000"/>
                          </a:solidFill>
                          <a:latin typeface="Calibri" pitchFamily="34" charset="0"/>
                          <a:ea typeface="Calibri"/>
                          <a:cs typeface="Calibri" pitchFamily="34" charset="0"/>
                        </a:rPr>
                        <a:t>Force Majeure </a:t>
                      </a:r>
                      <a:endParaRPr lang="en-IN" sz="1800" dirty="0">
                        <a:solidFill>
                          <a:srgbClr val="000000"/>
                        </a:solidFill>
                        <a:latin typeface="Calibri" pitchFamily="34" charset="0"/>
                        <a:ea typeface="Calibri"/>
                        <a:cs typeface="Calibri" pitchFamily="34" charset="0"/>
                      </a:endParaRPr>
                    </a:p>
                  </a:txBody>
                  <a:tcPr marL="68580" marR="68580" marT="0" marB="0"/>
                </a:tc>
                <a:tc>
                  <a:txBody>
                    <a:bodyPr/>
                    <a:lstStyle/>
                    <a:p>
                      <a:pPr>
                        <a:spcAft>
                          <a:spcPts val="0"/>
                        </a:spcAft>
                      </a:pPr>
                      <a:r>
                        <a:rPr lang="en-IN" sz="1800">
                          <a:solidFill>
                            <a:srgbClr val="000000"/>
                          </a:solidFill>
                          <a:latin typeface="Calibri" pitchFamily="34" charset="0"/>
                          <a:ea typeface="Calibri"/>
                          <a:cs typeface="Calibri" pitchFamily="34" charset="0"/>
                        </a:rPr>
                        <a:t>Factors outside the control of both parties</a:t>
                      </a:r>
                    </a:p>
                  </a:txBody>
                  <a:tcPr marL="68580" marR="68580" marT="0" marB="0"/>
                </a:tc>
                <a:tc>
                  <a:txBody>
                    <a:bodyPr/>
                    <a:lstStyle/>
                    <a:p>
                      <a:pPr marL="457200" algn="ctr">
                        <a:lnSpc>
                          <a:spcPct val="115000"/>
                        </a:lnSpc>
                        <a:spcAft>
                          <a:spcPts val="0"/>
                        </a:spcAft>
                      </a:pPr>
                      <a:r>
                        <a:rPr lang="en-IN" sz="1800" dirty="0">
                          <a:latin typeface="Calibri" pitchFamily="34" charset="0"/>
                          <a:ea typeface="Calibri"/>
                          <a:cs typeface="Calibri" pitchFamily="34" charset="0"/>
                        </a:rPr>
                        <a:t>√</a:t>
                      </a:r>
                    </a:p>
                  </a:txBody>
                  <a:tcPr marL="68580" marR="68580" marT="0" marB="0" anchor="ctr"/>
                </a:tc>
                <a:tc>
                  <a:txBody>
                    <a:bodyPr/>
                    <a:lstStyle/>
                    <a:p>
                      <a:pPr marL="457200" algn="ctr">
                        <a:lnSpc>
                          <a:spcPct val="115000"/>
                        </a:lnSpc>
                        <a:spcAft>
                          <a:spcPts val="0"/>
                        </a:spcAft>
                      </a:pPr>
                      <a:r>
                        <a:rPr lang="en-IN" sz="1800" dirty="0">
                          <a:latin typeface="Calibri" pitchFamily="34" charset="0"/>
                          <a:ea typeface="Calibri"/>
                          <a:cs typeface="Calibri" pitchFamily="34" charset="0"/>
                        </a:rPr>
                        <a:t>√</a:t>
                      </a:r>
                    </a:p>
                  </a:txBody>
                  <a:tcPr marL="68580" marR="68580" marT="0" marB="0" anchor="ctr"/>
                </a:tc>
              </a:tr>
              <a:tr h="625457">
                <a:tc>
                  <a:txBody>
                    <a:bodyPr/>
                    <a:lstStyle/>
                    <a:p>
                      <a:pPr>
                        <a:spcAft>
                          <a:spcPts val="0"/>
                        </a:spcAft>
                      </a:pPr>
                      <a:r>
                        <a:rPr lang="en-IN" sz="1800" b="1" dirty="0">
                          <a:solidFill>
                            <a:srgbClr val="000000"/>
                          </a:solidFill>
                          <a:latin typeface="Calibri" pitchFamily="34" charset="0"/>
                          <a:ea typeface="Calibri"/>
                          <a:cs typeface="Calibri" pitchFamily="34" charset="0"/>
                        </a:rPr>
                        <a:t>Change in law </a:t>
                      </a:r>
                      <a:endParaRPr lang="en-IN" sz="1800" dirty="0">
                        <a:solidFill>
                          <a:srgbClr val="000000"/>
                        </a:solidFill>
                        <a:latin typeface="Calibri" pitchFamily="34" charset="0"/>
                        <a:ea typeface="Calibri"/>
                        <a:cs typeface="Calibri" pitchFamily="34" charset="0"/>
                      </a:endParaRPr>
                    </a:p>
                  </a:txBody>
                  <a:tcPr marL="68580" marR="68580" marT="0" marB="0"/>
                </a:tc>
                <a:tc>
                  <a:txBody>
                    <a:bodyPr/>
                    <a:lstStyle/>
                    <a:p>
                      <a:pPr>
                        <a:spcAft>
                          <a:spcPts val="0"/>
                        </a:spcAft>
                      </a:pPr>
                      <a:r>
                        <a:rPr lang="en-IN" sz="1800" dirty="0">
                          <a:solidFill>
                            <a:srgbClr val="000000"/>
                          </a:solidFill>
                          <a:latin typeface="Calibri" pitchFamily="34" charset="0"/>
                          <a:ea typeface="Calibri"/>
                          <a:cs typeface="Calibri" pitchFamily="34" charset="0"/>
                        </a:rPr>
                        <a:t>Changes in law made by the Government of India </a:t>
                      </a:r>
                    </a:p>
                  </a:txBody>
                  <a:tcPr marL="68580" marR="68580" marT="0" marB="0"/>
                </a:tc>
                <a:tc>
                  <a:txBody>
                    <a:bodyPr/>
                    <a:lstStyle/>
                    <a:p>
                      <a:pPr marL="457200" algn="ctr">
                        <a:lnSpc>
                          <a:spcPct val="115000"/>
                        </a:lnSpc>
                        <a:spcAft>
                          <a:spcPts val="0"/>
                        </a:spcAft>
                      </a:pPr>
                      <a:r>
                        <a:rPr lang="en-IN" sz="1800">
                          <a:latin typeface="Calibri" pitchFamily="34" charset="0"/>
                          <a:ea typeface="Calibri"/>
                          <a:cs typeface="Calibri" pitchFamily="34" charset="0"/>
                        </a:rPr>
                        <a:t>√</a:t>
                      </a:r>
                    </a:p>
                  </a:txBody>
                  <a:tcPr marL="68580" marR="68580" marT="0" marB="0" anchor="ctr"/>
                </a:tc>
                <a:tc>
                  <a:txBody>
                    <a:bodyPr/>
                    <a:lstStyle/>
                    <a:p>
                      <a:pPr marL="457200" algn="just">
                        <a:lnSpc>
                          <a:spcPct val="115000"/>
                        </a:lnSpc>
                        <a:spcAft>
                          <a:spcPts val="0"/>
                        </a:spcAft>
                      </a:pPr>
                      <a:endParaRPr lang="en-IN" sz="1800" dirty="0">
                        <a:latin typeface="Calibri" pitchFamily="34" charset="0"/>
                        <a:ea typeface="Calibri"/>
                        <a:cs typeface="Calibri" pitchFamily="34" charset="0"/>
                      </a:endParaRPr>
                    </a:p>
                  </a:txBody>
                  <a:tcPr marL="68580" marR="68580" marT="0" marB="0"/>
                </a:tc>
              </a:tr>
            </a:tbl>
          </a:graphicData>
        </a:graphic>
      </p:graphicFrame>
      <p:cxnSp>
        <p:nvCxnSpPr>
          <p:cNvPr id="11" name="Straight Connector 10"/>
          <p:cNvCxnSpPr/>
          <p:nvPr/>
        </p:nvCxnSpPr>
        <p:spPr>
          <a:xfrm>
            <a:off x="5867400" y="990600"/>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62800" y="990600"/>
            <a:ext cx="0" cy="30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3" name="Content Placeholder 2"/>
          <p:cNvSpPr>
            <a:spLocks noGrp="1"/>
          </p:cNvSpPr>
          <p:nvPr>
            <p:ph idx="4294967295"/>
          </p:nvPr>
        </p:nvSpPr>
        <p:spPr>
          <a:xfrm>
            <a:off x="228600" y="152400"/>
            <a:ext cx="8686800" cy="6477000"/>
          </a:xfrm>
        </p:spPr>
        <p:txBody>
          <a:bodyPr>
            <a:normAutofit/>
          </a:bodyPr>
          <a:lstStyle/>
          <a:p>
            <a:pPr>
              <a:buNone/>
            </a:pPr>
            <a:r>
              <a:rPr lang="en-IN" sz="1800" b="1" dirty="0" smtClean="0"/>
              <a:t>A.   </a:t>
            </a:r>
            <a:r>
              <a:rPr lang="en-IN" sz="1800" b="1" u="sng" dirty="0" smtClean="0"/>
              <a:t>Common assumptions for analytical model:</a:t>
            </a:r>
          </a:p>
          <a:p>
            <a:pPr>
              <a:buNone/>
            </a:pPr>
            <a:r>
              <a:rPr lang="en-IN" sz="1800" b="1" dirty="0" smtClean="0"/>
              <a:t>       </a:t>
            </a:r>
            <a:r>
              <a:rPr lang="en-IN" sz="1800" b="1" u="sng" dirty="0" smtClean="0"/>
              <a:t>O&amp;M Cost Assumptions made are as follows:</a:t>
            </a:r>
          </a:p>
          <a:p>
            <a:pPr>
              <a:buNone/>
            </a:pPr>
            <a:endParaRPr lang="en-IN" sz="18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a:buNone/>
            </a:pPr>
            <a:endParaRPr lang="en-IN" sz="5000" b="1" u="sng" dirty="0" smtClean="0"/>
          </a:p>
          <a:p>
            <a:pPr lvl="0">
              <a:buNone/>
            </a:pPr>
            <a:endParaRPr lang="en-IN" sz="3400" dirty="0" smtClean="0"/>
          </a:p>
          <a:p>
            <a:pPr lvl="0">
              <a:buNone/>
            </a:pPr>
            <a:endParaRPr lang="en-IN" sz="3400" dirty="0" smtClean="0"/>
          </a:p>
          <a:p>
            <a:pPr>
              <a:buNone/>
            </a:pPr>
            <a:endParaRPr lang="en-IN" dirty="0"/>
          </a:p>
        </p:txBody>
      </p:sp>
      <p:graphicFrame>
        <p:nvGraphicFramePr>
          <p:cNvPr id="5" name="Table 4"/>
          <p:cNvGraphicFramePr>
            <a:graphicFrameLocks noGrp="1"/>
          </p:cNvGraphicFramePr>
          <p:nvPr/>
        </p:nvGraphicFramePr>
        <p:xfrm>
          <a:off x="304800" y="1047379"/>
          <a:ext cx="8305800" cy="5505808"/>
        </p:xfrm>
        <a:graphic>
          <a:graphicData uri="http://schemas.openxmlformats.org/drawingml/2006/table">
            <a:tbl>
              <a:tblPr firstRow="1" bandRow="1">
                <a:tableStyleId>{5C22544A-7EE6-4342-B048-85BDC9FD1C3A}</a:tableStyleId>
              </a:tblPr>
              <a:tblGrid>
                <a:gridCol w="762000"/>
                <a:gridCol w="3886200"/>
                <a:gridCol w="2438400"/>
                <a:gridCol w="1219200"/>
              </a:tblGrid>
              <a:tr h="614685">
                <a:tc>
                  <a:txBody>
                    <a:bodyPr/>
                    <a:lstStyle/>
                    <a:p>
                      <a:r>
                        <a:rPr lang="en-IN" dirty="0" err="1" smtClean="0"/>
                        <a:t>Sl</a:t>
                      </a:r>
                      <a:r>
                        <a:rPr lang="en-IN" dirty="0" smtClean="0"/>
                        <a:t> No.</a:t>
                      </a:r>
                      <a:endParaRPr lang="en-IN" dirty="0"/>
                    </a:p>
                  </a:txBody>
                  <a:tcPr/>
                </a:tc>
                <a:tc>
                  <a:txBody>
                    <a:bodyPr/>
                    <a:lstStyle/>
                    <a:p>
                      <a:r>
                        <a:rPr lang="en-IN" dirty="0" smtClean="0"/>
                        <a:t>Operating Costs</a:t>
                      </a:r>
                      <a:endParaRPr lang="en-IN" dirty="0"/>
                    </a:p>
                  </a:txBody>
                  <a:tcPr/>
                </a:tc>
                <a:tc>
                  <a:txBody>
                    <a:bodyPr/>
                    <a:lstStyle/>
                    <a:p>
                      <a:r>
                        <a:rPr lang="en-IN" dirty="0" smtClean="0"/>
                        <a:t>Particulars</a:t>
                      </a:r>
                      <a:endParaRPr lang="en-IN" dirty="0"/>
                    </a:p>
                  </a:txBody>
                  <a:tcPr/>
                </a:tc>
                <a:tc>
                  <a:txBody>
                    <a:bodyPr/>
                    <a:lstStyle/>
                    <a:p>
                      <a:r>
                        <a:rPr lang="en-IN" dirty="0" smtClean="0"/>
                        <a:t>Unit</a:t>
                      </a:r>
                      <a:endParaRPr lang="en-IN" dirty="0"/>
                    </a:p>
                  </a:txBody>
                  <a:tcPr/>
                </a:tc>
              </a:tr>
              <a:tr h="650714">
                <a:tc>
                  <a:txBody>
                    <a:bodyPr/>
                    <a:lstStyle/>
                    <a:p>
                      <a:r>
                        <a:rPr lang="en-IN" dirty="0" smtClean="0"/>
                        <a:t>1</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kern="1200" baseline="0" dirty="0" smtClean="0">
                          <a:solidFill>
                            <a:schemeClr val="dk1"/>
                          </a:solidFill>
                          <a:latin typeface="+mn-lt"/>
                          <a:ea typeface="+mn-ea"/>
                          <a:cs typeface="+mn-cs"/>
                        </a:rPr>
                        <a:t>Material Expense 	</a:t>
                      </a:r>
                    </a:p>
                    <a:p>
                      <a:endParaRPr lang="en-IN" dirty="0"/>
                    </a:p>
                  </a:txBody>
                  <a:tcPr/>
                </a:tc>
                <a:tc>
                  <a:txBody>
                    <a:bodyPr/>
                    <a:lstStyle/>
                    <a:p>
                      <a:r>
                        <a:rPr kumimoji="0" lang="en-IN" sz="1800" kern="1200" baseline="0" dirty="0" smtClean="0">
                          <a:solidFill>
                            <a:schemeClr val="dk1"/>
                          </a:solidFill>
                          <a:latin typeface="+mn-lt"/>
                          <a:ea typeface="+mn-ea"/>
                          <a:cs typeface="+mn-cs"/>
                        </a:rPr>
                        <a:t>Rs. Cr./Track </a:t>
                      </a:r>
                      <a:r>
                        <a:rPr kumimoji="0" lang="en-IN" sz="1800" kern="1200" baseline="0" dirty="0" err="1" smtClean="0">
                          <a:solidFill>
                            <a:schemeClr val="dk1"/>
                          </a:solidFill>
                          <a:latin typeface="+mn-lt"/>
                          <a:ea typeface="+mn-ea"/>
                          <a:cs typeface="+mn-cs"/>
                        </a:rPr>
                        <a:t>K.m</a:t>
                      </a:r>
                      <a:r>
                        <a:rPr kumimoji="0" lang="en-IN" sz="1800" kern="1200" baseline="0" dirty="0" smtClean="0">
                          <a:solidFill>
                            <a:schemeClr val="dk1"/>
                          </a:solidFill>
                          <a:latin typeface="+mn-lt"/>
                          <a:ea typeface="+mn-ea"/>
                          <a:cs typeface="+mn-cs"/>
                        </a:rPr>
                        <a:t>. </a:t>
                      </a:r>
                      <a:endParaRPr lang="en-IN" dirty="0"/>
                    </a:p>
                  </a:txBody>
                  <a:tcPr/>
                </a:tc>
                <a:tc>
                  <a:txBody>
                    <a:bodyPr/>
                    <a:lstStyle/>
                    <a:p>
                      <a:r>
                        <a:rPr kumimoji="0" lang="en-IN" sz="1800" kern="1200" baseline="0" dirty="0" smtClean="0">
                          <a:solidFill>
                            <a:schemeClr val="dk1"/>
                          </a:solidFill>
                          <a:latin typeface="+mn-lt"/>
                          <a:ea typeface="+mn-ea"/>
                          <a:cs typeface="+mn-cs"/>
                        </a:rPr>
                        <a:t>0.03 </a:t>
                      </a:r>
                      <a:endParaRPr lang="en-IN" dirty="0"/>
                    </a:p>
                  </a:txBody>
                  <a:tcPr/>
                </a:tc>
              </a:tr>
              <a:tr h="614685">
                <a:tc>
                  <a:txBody>
                    <a:bodyPr/>
                    <a:lstStyle/>
                    <a:p>
                      <a:r>
                        <a:rPr lang="en-IN" dirty="0" smtClean="0"/>
                        <a:t>2</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kern="1200" baseline="0" dirty="0" smtClean="0">
                          <a:solidFill>
                            <a:schemeClr val="dk1"/>
                          </a:solidFill>
                          <a:latin typeface="+mn-lt"/>
                          <a:ea typeface="+mn-ea"/>
                          <a:cs typeface="+mn-cs"/>
                        </a:rPr>
                        <a:t>Traction Expense 	</a:t>
                      </a:r>
                    </a:p>
                    <a:p>
                      <a:endParaRPr lang="en-IN" dirty="0"/>
                    </a:p>
                  </a:txBody>
                  <a:tcPr/>
                </a:tc>
                <a:tc>
                  <a:txBody>
                    <a:bodyPr/>
                    <a:lstStyle/>
                    <a:p>
                      <a:r>
                        <a:rPr kumimoji="0" lang="en-IN" sz="1800" kern="1200" baseline="0" dirty="0" smtClean="0">
                          <a:solidFill>
                            <a:schemeClr val="dk1"/>
                          </a:solidFill>
                          <a:latin typeface="+mn-lt"/>
                          <a:ea typeface="+mn-ea"/>
                          <a:cs typeface="+mn-cs"/>
                        </a:rPr>
                        <a:t>Rs. Cr./Track </a:t>
                      </a:r>
                      <a:r>
                        <a:rPr kumimoji="0" lang="en-IN" sz="1800" kern="1200" baseline="0" dirty="0" err="1" smtClean="0">
                          <a:solidFill>
                            <a:schemeClr val="dk1"/>
                          </a:solidFill>
                          <a:latin typeface="+mn-lt"/>
                          <a:ea typeface="+mn-ea"/>
                          <a:cs typeface="+mn-cs"/>
                        </a:rPr>
                        <a:t>K.m</a:t>
                      </a:r>
                      <a:r>
                        <a:rPr kumimoji="0" lang="en-IN" sz="1800" kern="1200" baseline="0" dirty="0" smtClean="0">
                          <a:solidFill>
                            <a:schemeClr val="dk1"/>
                          </a:solidFill>
                          <a:latin typeface="+mn-lt"/>
                          <a:ea typeface="+mn-ea"/>
                          <a:cs typeface="+mn-cs"/>
                        </a:rPr>
                        <a:t>. 		</a:t>
                      </a:r>
                      <a:endParaRPr lang="en-IN" dirty="0"/>
                    </a:p>
                  </a:txBody>
                  <a:tcPr/>
                </a:tc>
                <a:tc>
                  <a:txBody>
                    <a:bodyPr/>
                    <a:lstStyle/>
                    <a:p>
                      <a:r>
                        <a:rPr kumimoji="0" lang="en-IN" sz="1800" kern="1200" baseline="0" dirty="0" smtClean="0">
                          <a:solidFill>
                            <a:schemeClr val="dk1"/>
                          </a:solidFill>
                          <a:latin typeface="+mn-lt"/>
                          <a:ea typeface="+mn-ea"/>
                          <a:cs typeface="+mn-cs"/>
                        </a:rPr>
                        <a:t>- </a:t>
                      </a:r>
                      <a:endParaRPr lang="en-IN" dirty="0"/>
                    </a:p>
                  </a:txBody>
                  <a:tcPr/>
                </a:tc>
              </a:tr>
              <a:tr h="650714">
                <a:tc>
                  <a:txBody>
                    <a:bodyPr/>
                    <a:lstStyle/>
                    <a:p>
                      <a:r>
                        <a:rPr lang="en-IN" dirty="0" smtClean="0"/>
                        <a:t>3</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kern="1200" baseline="0" dirty="0" smtClean="0">
                          <a:solidFill>
                            <a:schemeClr val="dk1"/>
                          </a:solidFill>
                          <a:latin typeface="+mn-lt"/>
                          <a:ea typeface="+mn-ea"/>
                          <a:cs typeface="+mn-cs"/>
                        </a:rPr>
                        <a:t>Performance pay 	</a:t>
                      </a:r>
                    </a:p>
                    <a:p>
                      <a:endParaRPr lang="en-IN" dirty="0"/>
                    </a:p>
                  </a:txBody>
                  <a:tcPr/>
                </a:tc>
                <a:tc>
                  <a:txBody>
                    <a:bodyPr/>
                    <a:lstStyle/>
                    <a:p>
                      <a:r>
                        <a:rPr kumimoji="0" lang="en-IN" sz="1800" kern="1200" baseline="0" dirty="0" smtClean="0">
                          <a:solidFill>
                            <a:schemeClr val="dk1"/>
                          </a:solidFill>
                          <a:latin typeface="+mn-lt"/>
                          <a:ea typeface="+mn-ea"/>
                          <a:cs typeface="+mn-cs"/>
                        </a:rPr>
                        <a:t>Rs. Cr./Track </a:t>
                      </a:r>
                      <a:r>
                        <a:rPr kumimoji="0" lang="en-IN" sz="1800" kern="1200" baseline="0" dirty="0" err="1" smtClean="0">
                          <a:solidFill>
                            <a:schemeClr val="dk1"/>
                          </a:solidFill>
                          <a:latin typeface="+mn-lt"/>
                          <a:ea typeface="+mn-ea"/>
                          <a:cs typeface="+mn-cs"/>
                        </a:rPr>
                        <a:t>K.m</a:t>
                      </a:r>
                      <a:r>
                        <a:rPr kumimoji="0" lang="en-IN" sz="1800" kern="1200" baseline="0" dirty="0" smtClean="0">
                          <a:solidFill>
                            <a:schemeClr val="dk1"/>
                          </a:solidFill>
                          <a:latin typeface="+mn-lt"/>
                          <a:ea typeface="+mn-ea"/>
                          <a:cs typeface="+mn-cs"/>
                        </a:rPr>
                        <a:t>.</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kern="1200" baseline="0" dirty="0" smtClean="0">
                          <a:solidFill>
                            <a:schemeClr val="dk1"/>
                          </a:solidFill>
                          <a:latin typeface="+mn-lt"/>
                          <a:ea typeface="+mn-ea"/>
                          <a:cs typeface="+mn-cs"/>
                        </a:rPr>
                        <a:t>- </a:t>
                      </a:r>
                      <a:endParaRPr lang="en-IN" dirty="0" smtClean="0"/>
                    </a:p>
                    <a:p>
                      <a:endParaRPr lang="en-IN" dirty="0"/>
                    </a:p>
                  </a:txBody>
                  <a:tcPr/>
                </a:tc>
              </a:tr>
              <a:tr h="650714">
                <a:tc>
                  <a:txBody>
                    <a:bodyPr/>
                    <a:lstStyle/>
                    <a:p>
                      <a:r>
                        <a:rPr lang="en-IN" dirty="0" smtClean="0"/>
                        <a:t>4</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kern="1200" baseline="0" dirty="0" smtClean="0">
                          <a:solidFill>
                            <a:schemeClr val="dk1"/>
                          </a:solidFill>
                          <a:latin typeface="+mn-lt"/>
                          <a:ea typeface="+mn-ea"/>
                          <a:cs typeface="+mn-cs"/>
                        </a:rPr>
                        <a:t>Other O&amp;M costs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kern="1200" baseline="0" dirty="0" smtClean="0">
                          <a:solidFill>
                            <a:schemeClr val="dk1"/>
                          </a:solidFill>
                          <a:latin typeface="+mn-lt"/>
                          <a:ea typeface="+mn-ea"/>
                          <a:cs typeface="+mn-cs"/>
                        </a:rPr>
                        <a:t>Rs. Cr./Track </a:t>
                      </a:r>
                      <a:r>
                        <a:rPr kumimoji="0" lang="en-IN" sz="1800" kern="1200" baseline="0" dirty="0" err="1" smtClean="0">
                          <a:solidFill>
                            <a:schemeClr val="dk1"/>
                          </a:solidFill>
                          <a:latin typeface="+mn-lt"/>
                          <a:ea typeface="+mn-ea"/>
                          <a:cs typeface="+mn-cs"/>
                        </a:rPr>
                        <a:t>K.m</a:t>
                      </a:r>
                      <a:r>
                        <a:rPr kumimoji="0" lang="en-IN" sz="1800" kern="1200" baseline="0" dirty="0" smtClean="0">
                          <a:solidFill>
                            <a:schemeClr val="dk1"/>
                          </a:solidFill>
                          <a:latin typeface="+mn-lt"/>
                          <a:ea typeface="+mn-ea"/>
                          <a:cs typeface="+mn-cs"/>
                        </a:rPr>
                        <a:t>. </a:t>
                      </a:r>
                    </a:p>
                    <a:p>
                      <a:endParaRPr lang="en-IN" dirty="0"/>
                    </a:p>
                  </a:txBody>
                  <a:tcPr/>
                </a:tc>
                <a:tc>
                  <a:txBody>
                    <a:bodyPr/>
                    <a:lstStyle/>
                    <a:p>
                      <a:r>
                        <a:rPr kumimoji="0" lang="en-IN" sz="1800" kern="1200" baseline="0" dirty="0" smtClean="0">
                          <a:solidFill>
                            <a:schemeClr val="dk1"/>
                          </a:solidFill>
                          <a:latin typeface="+mn-lt"/>
                          <a:ea typeface="+mn-ea"/>
                          <a:cs typeface="+mn-cs"/>
                        </a:rPr>
                        <a:t>0.03 </a:t>
                      </a:r>
                      <a:endParaRPr lang="en-IN" dirty="0"/>
                    </a:p>
                  </a:txBody>
                  <a:tcPr/>
                </a:tc>
              </a:tr>
              <a:tr h="816713">
                <a:tc>
                  <a:txBody>
                    <a:bodyPr/>
                    <a:lstStyle/>
                    <a:p>
                      <a:r>
                        <a:rPr lang="en-IN" dirty="0" smtClean="0"/>
                        <a:t>5</a:t>
                      </a:r>
                      <a:endParaRPr lang="en-IN" dirty="0"/>
                    </a:p>
                  </a:txBody>
                  <a:tcPr/>
                </a:tc>
                <a:tc>
                  <a:txBody>
                    <a:bodyPr/>
                    <a:lstStyle/>
                    <a:p>
                      <a:r>
                        <a:rPr kumimoji="0" lang="en-IN" sz="1800" kern="1200" baseline="0" dirty="0" smtClean="0">
                          <a:solidFill>
                            <a:schemeClr val="dk1"/>
                          </a:solidFill>
                          <a:latin typeface="+mn-lt"/>
                          <a:ea typeface="+mn-ea"/>
                          <a:cs typeface="+mn-cs"/>
                        </a:rPr>
                        <a:t>Miscellaneous Operating Expense 		</a:t>
                      </a:r>
                    </a:p>
                  </a:txBody>
                  <a:tcPr/>
                </a:tc>
                <a:tc>
                  <a:txBody>
                    <a:bodyPr/>
                    <a:lstStyle/>
                    <a:p>
                      <a:r>
                        <a:rPr kumimoji="0" lang="en-IN" sz="1800" kern="1200" baseline="0" dirty="0" smtClean="0">
                          <a:solidFill>
                            <a:schemeClr val="dk1"/>
                          </a:solidFill>
                          <a:latin typeface="+mn-lt"/>
                          <a:ea typeface="+mn-ea"/>
                          <a:cs typeface="+mn-cs"/>
                        </a:rPr>
                        <a:t>Rs. Cr./Track </a:t>
                      </a:r>
                      <a:r>
                        <a:rPr kumimoji="0" lang="en-IN" sz="1800" kern="1200" baseline="0" dirty="0" err="1" smtClean="0">
                          <a:solidFill>
                            <a:schemeClr val="dk1"/>
                          </a:solidFill>
                          <a:latin typeface="+mn-lt"/>
                          <a:ea typeface="+mn-ea"/>
                          <a:cs typeface="+mn-cs"/>
                        </a:rPr>
                        <a:t>K.m</a:t>
                      </a:r>
                      <a:r>
                        <a:rPr kumimoji="0" lang="en-IN" sz="1800" kern="1200" baseline="0" dirty="0" smtClean="0">
                          <a:solidFill>
                            <a:schemeClr val="dk1"/>
                          </a:solidFill>
                          <a:latin typeface="+mn-lt"/>
                          <a:ea typeface="+mn-ea"/>
                          <a:cs typeface="+mn-cs"/>
                        </a:rPr>
                        <a:t>. 	</a:t>
                      </a:r>
                      <a:endParaRPr lang="en-IN" dirty="0"/>
                    </a:p>
                  </a:txBody>
                  <a:tcPr/>
                </a:tc>
                <a:tc>
                  <a:txBody>
                    <a:bodyPr/>
                    <a:lstStyle/>
                    <a:p>
                      <a:r>
                        <a:rPr kumimoji="0" lang="en-IN" sz="1800" kern="1200" baseline="0" dirty="0" smtClean="0">
                          <a:solidFill>
                            <a:schemeClr val="dk1"/>
                          </a:solidFill>
                          <a:latin typeface="+mn-lt"/>
                          <a:ea typeface="+mn-ea"/>
                          <a:cs typeface="+mn-cs"/>
                        </a:rPr>
                        <a:t>0.01</a:t>
                      </a:r>
                      <a:endParaRPr lang="en-IN" dirty="0"/>
                    </a:p>
                  </a:txBody>
                  <a:tcPr/>
                </a:tc>
              </a:tr>
              <a:tr h="816713">
                <a:tc>
                  <a:txBody>
                    <a:bodyPr/>
                    <a:lstStyle/>
                    <a:p>
                      <a:r>
                        <a:rPr lang="en-IN" dirty="0" smtClean="0"/>
                        <a:t>6</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kern="1200" baseline="0" dirty="0" smtClean="0">
                          <a:solidFill>
                            <a:schemeClr val="dk1"/>
                          </a:solidFill>
                          <a:latin typeface="+mn-lt"/>
                          <a:ea typeface="+mn-ea"/>
                          <a:cs typeface="+mn-cs"/>
                        </a:rPr>
                        <a:t>Staff Requirement 		</a:t>
                      </a:r>
                    </a:p>
                    <a:p>
                      <a:endParaRPr lang="en-IN" dirty="0"/>
                    </a:p>
                  </a:txBody>
                  <a:tcPr/>
                </a:tc>
                <a:tc>
                  <a:txBody>
                    <a:bodyPr/>
                    <a:lstStyle/>
                    <a:p>
                      <a:r>
                        <a:rPr kumimoji="0" lang="en-IN" sz="1800" kern="1200" baseline="0" dirty="0" smtClean="0">
                          <a:solidFill>
                            <a:schemeClr val="dk1"/>
                          </a:solidFill>
                          <a:latin typeface="+mn-lt"/>
                          <a:ea typeface="+mn-ea"/>
                          <a:cs typeface="+mn-cs"/>
                        </a:rPr>
                        <a:t>person/Track </a:t>
                      </a:r>
                      <a:r>
                        <a:rPr kumimoji="0" lang="en-IN" sz="1800" kern="1200" baseline="0" dirty="0" err="1" smtClean="0">
                          <a:solidFill>
                            <a:schemeClr val="dk1"/>
                          </a:solidFill>
                          <a:latin typeface="+mn-lt"/>
                          <a:ea typeface="+mn-ea"/>
                          <a:cs typeface="+mn-cs"/>
                        </a:rPr>
                        <a:t>kilometer</a:t>
                      </a:r>
                      <a:r>
                        <a:rPr kumimoji="0" lang="en-IN" sz="1800" kern="1200" baseline="0" dirty="0" smtClean="0">
                          <a:solidFill>
                            <a:schemeClr val="dk1"/>
                          </a:solidFill>
                          <a:latin typeface="+mn-lt"/>
                          <a:ea typeface="+mn-ea"/>
                          <a:cs typeface="+mn-cs"/>
                        </a:rPr>
                        <a:t>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kern="1200" baseline="0" dirty="0" smtClean="0">
                          <a:solidFill>
                            <a:schemeClr val="dk1"/>
                          </a:solidFill>
                          <a:latin typeface="+mn-lt"/>
                          <a:ea typeface="+mn-ea"/>
                          <a:cs typeface="+mn-cs"/>
                        </a:rPr>
                        <a:t>1.20 </a:t>
                      </a:r>
                      <a:endParaRPr lang="en-IN" dirty="0" smtClean="0"/>
                    </a:p>
                    <a:p>
                      <a:endParaRPr lang="en-IN" dirty="0"/>
                    </a:p>
                  </a:txBody>
                  <a:tcPr/>
                </a:tc>
              </a:tr>
              <a:tr h="614685">
                <a:tc>
                  <a:txBody>
                    <a:bodyPr/>
                    <a:lstStyle/>
                    <a:p>
                      <a:r>
                        <a:rPr lang="en-IN" dirty="0" smtClean="0"/>
                        <a:t>7</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kern="1200" baseline="0" dirty="0" smtClean="0">
                          <a:solidFill>
                            <a:schemeClr val="dk1"/>
                          </a:solidFill>
                          <a:latin typeface="+mn-lt"/>
                          <a:ea typeface="+mn-ea"/>
                          <a:cs typeface="+mn-cs"/>
                        </a:rPr>
                        <a:t>Staff Expense 	</a:t>
                      </a:r>
                    </a:p>
                    <a:p>
                      <a:endParaRPr lang="en-IN" dirty="0"/>
                    </a:p>
                  </a:txBody>
                  <a:tcPr/>
                </a:tc>
                <a:tc>
                  <a:txBody>
                    <a:bodyPr/>
                    <a:lstStyle/>
                    <a:p>
                      <a:r>
                        <a:rPr kumimoji="0" lang="en-IN" sz="1800" kern="1200" baseline="0" dirty="0" smtClean="0">
                          <a:solidFill>
                            <a:schemeClr val="dk1"/>
                          </a:solidFill>
                          <a:latin typeface="+mn-lt"/>
                          <a:ea typeface="+mn-ea"/>
                          <a:cs typeface="+mn-cs"/>
                        </a:rPr>
                        <a:t>Rs. Cr./per person 		</a:t>
                      </a:r>
                      <a:endParaRPr lang="en-IN" dirty="0"/>
                    </a:p>
                  </a:txBody>
                  <a:tcPr/>
                </a:tc>
                <a:tc>
                  <a:txBody>
                    <a:bodyPr/>
                    <a:lstStyle/>
                    <a:p>
                      <a:r>
                        <a:rPr kumimoji="0" lang="en-IN" sz="1800" kern="1200" baseline="0" dirty="0" smtClean="0">
                          <a:solidFill>
                            <a:schemeClr val="dk1"/>
                          </a:solidFill>
                          <a:latin typeface="+mn-lt"/>
                          <a:ea typeface="+mn-ea"/>
                          <a:cs typeface="+mn-cs"/>
                        </a:rPr>
                        <a:t>0.04 </a:t>
                      </a:r>
                      <a:endParaRPr lang="en-IN" dirty="0"/>
                    </a:p>
                  </a:txBody>
                  <a:tcPr/>
                </a:tc>
              </a:tr>
            </a:tbl>
          </a:graphicData>
        </a:graphic>
      </p:graphicFrame>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graphicFrame>
        <p:nvGraphicFramePr>
          <p:cNvPr id="3" name="Table 2"/>
          <p:cNvGraphicFramePr>
            <a:graphicFrameLocks noGrp="1"/>
          </p:cNvGraphicFramePr>
          <p:nvPr/>
        </p:nvGraphicFramePr>
        <p:xfrm>
          <a:off x="228600" y="76200"/>
          <a:ext cx="8534400" cy="6705600"/>
        </p:xfrm>
        <a:graphic>
          <a:graphicData uri="http://schemas.openxmlformats.org/drawingml/2006/table">
            <a:tbl>
              <a:tblPr firstRow="1" bandRow="1">
                <a:tableStyleId>{5C22544A-7EE6-4342-B048-85BDC9FD1C3A}</a:tableStyleId>
              </a:tblPr>
              <a:tblGrid>
                <a:gridCol w="762000"/>
                <a:gridCol w="5181600"/>
                <a:gridCol w="1371600"/>
                <a:gridCol w="1219200"/>
              </a:tblGrid>
              <a:tr h="259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b="1" kern="1200" baseline="0" dirty="0" err="1" smtClean="0">
                          <a:solidFill>
                            <a:schemeClr val="lt1"/>
                          </a:solidFill>
                          <a:latin typeface="Times New Roman" pitchFamily="18" charset="0"/>
                          <a:ea typeface="+mn-ea"/>
                          <a:cs typeface="Times New Roman" pitchFamily="18" charset="0"/>
                        </a:rPr>
                        <a:t>S.No</a:t>
                      </a:r>
                      <a:endParaRPr lang="en-IN" sz="1600" dirty="0">
                        <a:latin typeface="Times New Roman" pitchFamily="18" charset="0"/>
                        <a:cs typeface="Times New Roman" pitchFamily="18" charset="0"/>
                      </a:endParaRPr>
                    </a:p>
                  </a:txBody>
                  <a:tcPr/>
                </a:tc>
                <a:tc>
                  <a:txBody>
                    <a:bodyPr/>
                    <a:lstStyle/>
                    <a:p>
                      <a:r>
                        <a:rPr kumimoji="0" lang="en-IN" sz="1600" b="1" kern="1200" baseline="0" dirty="0" smtClean="0">
                          <a:solidFill>
                            <a:schemeClr val="lt1"/>
                          </a:solidFill>
                          <a:latin typeface="Times New Roman" pitchFamily="18" charset="0"/>
                          <a:ea typeface="+mn-ea"/>
                          <a:cs typeface="Times New Roman" pitchFamily="18" charset="0"/>
                        </a:rPr>
                        <a:t>Particulars </a:t>
                      </a:r>
                      <a:endParaRPr lang="en-IN" sz="1600" dirty="0">
                        <a:latin typeface="Times New Roman" pitchFamily="18" charset="0"/>
                        <a:cs typeface="Times New Roman" pitchFamily="18" charset="0"/>
                      </a:endParaRPr>
                    </a:p>
                  </a:txBody>
                  <a:tcPr/>
                </a:tc>
                <a:tc>
                  <a:txBody>
                    <a:bodyPr/>
                    <a:lstStyle/>
                    <a:p>
                      <a:r>
                        <a:rPr kumimoji="0" lang="en-IN" sz="1600" b="1" kern="1200" baseline="0" dirty="0" smtClean="0">
                          <a:solidFill>
                            <a:schemeClr val="lt1"/>
                          </a:solidFill>
                          <a:latin typeface="Times New Roman" pitchFamily="18" charset="0"/>
                          <a:ea typeface="+mn-ea"/>
                          <a:cs typeface="Times New Roman" pitchFamily="18" charset="0"/>
                        </a:rPr>
                        <a:t>Unit 	</a:t>
                      </a:r>
                      <a:endParaRPr lang="en-IN" sz="1600" dirty="0">
                        <a:latin typeface="Times New Roman" pitchFamily="18" charset="0"/>
                        <a:cs typeface="Times New Roman" pitchFamily="18" charset="0"/>
                      </a:endParaRPr>
                    </a:p>
                  </a:txBody>
                  <a:tcPr/>
                </a:tc>
                <a:tc>
                  <a:txBody>
                    <a:bodyPr/>
                    <a:lstStyle/>
                    <a:p>
                      <a:r>
                        <a:rPr kumimoji="0" lang="en-IN" sz="1600" b="1" kern="1200" baseline="0" dirty="0" smtClean="0">
                          <a:solidFill>
                            <a:schemeClr val="lt1"/>
                          </a:solidFill>
                          <a:latin typeface="Times New Roman" pitchFamily="18" charset="0"/>
                          <a:ea typeface="+mn-ea"/>
                          <a:cs typeface="Times New Roman" pitchFamily="18" charset="0"/>
                        </a:rPr>
                        <a:t>Value 	</a:t>
                      </a:r>
                      <a:endParaRPr lang="en-IN" sz="1600" dirty="0">
                        <a:latin typeface="Times New Roman" pitchFamily="18" charset="0"/>
                        <a:cs typeface="Times New Roman" pitchFamily="18" charset="0"/>
                      </a:endParaRPr>
                    </a:p>
                  </a:txBody>
                  <a:tcPr/>
                </a:tc>
              </a:tr>
              <a:tr h="545432">
                <a:tc>
                  <a:txBody>
                    <a:bodyPr/>
                    <a:lstStyle/>
                    <a:p>
                      <a:pPr marL="0" algn="l" rtl="0" eaLnBrk="1" latinLnBrk="0" hangingPunct="1"/>
                      <a:r>
                        <a:rPr kumimoji="0" lang="en-IN" sz="1600" kern="1200" dirty="0" smtClean="0">
                          <a:solidFill>
                            <a:schemeClr val="dk1"/>
                          </a:solidFill>
                          <a:latin typeface="Times New Roman" pitchFamily="18" charset="0"/>
                          <a:ea typeface="+mn-ea"/>
                          <a:cs typeface="Times New Roman" pitchFamily="18"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kern="1200" baseline="0" dirty="0" smtClean="0">
                          <a:solidFill>
                            <a:schemeClr val="dk1"/>
                          </a:solidFill>
                          <a:latin typeface="Times New Roman" pitchFamily="18" charset="0"/>
                          <a:ea typeface="+mn-ea"/>
                          <a:cs typeface="Times New Roman" pitchFamily="18" charset="0"/>
                        </a:rPr>
                        <a:t>Construction Period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kern="1200" baseline="0" dirty="0" smtClean="0">
                          <a:solidFill>
                            <a:schemeClr val="dk1"/>
                          </a:solidFill>
                          <a:latin typeface="Times New Roman" pitchFamily="18" charset="0"/>
                          <a:ea typeface="+mn-ea"/>
                          <a:cs typeface="Times New Roman" pitchFamily="18" charset="0"/>
                        </a:rPr>
                        <a:t>Years 	</a:t>
                      </a:r>
                    </a:p>
                    <a:p>
                      <a:pPr marL="0" algn="l" rtl="0" eaLnBrk="1" latinLnBrk="0" hangingPunct="1"/>
                      <a:endParaRPr kumimoji="0" lang="en-IN" sz="1600" kern="1200" baseline="0" dirty="0" smtClean="0">
                        <a:solidFill>
                          <a:schemeClr val="dk1"/>
                        </a:solidFill>
                        <a:latin typeface="Times New Roman" pitchFamily="18" charset="0"/>
                        <a:ea typeface="+mn-ea"/>
                        <a:cs typeface="Times New Roman" pitchFamily="18" charset="0"/>
                      </a:endParaRPr>
                    </a:p>
                  </a:txBody>
                  <a:tcPr/>
                </a:tc>
                <a:tc>
                  <a:txBody>
                    <a:bodyPr/>
                    <a:lstStyle/>
                    <a:p>
                      <a:pPr marL="0" algn="l" rtl="0" eaLnBrk="1" latinLnBrk="0" hangingPunct="1"/>
                      <a:r>
                        <a:rPr kumimoji="0" lang="en-IN" sz="1600" kern="1200" baseline="0" dirty="0" smtClean="0">
                          <a:solidFill>
                            <a:schemeClr val="dk1"/>
                          </a:solidFill>
                          <a:latin typeface="Times New Roman" pitchFamily="18" charset="0"/>
                          <a:ea typeface="+mn-ea"/>
                          <a:cs typeface="Times New Roman" pitchFamily="18" charset="0"/>
                        </a:rPr>
                        <a:t>4.00 </a:t>
                      </a:r>
                    </a:p>
                  </a:txBody>
                  <a:tcPr/>
                </a:tc>
              </a:tr>
              <a:tr h="545432">
                <a:tc>
                  <a:txBody>
                    <a:bodyPr/>
                    <a:lstStyle/>
                    <a:p>
                      <a:pPr marL="0" algn="l" rtl="0" eaLnBrk="1" latinLnBrk="0" hangingPunct="1"/>
                      <a:r>
                        <a:rPr kumimoji="0" lang="en-IN" sz="1600" kern="1200" dirty="0" smtClean="0">
                          <a:solidFill>
                            <a:schemeClr val="dk1"/>
                          </a:solidFill>
                          <a:latin typeface="Times New Roman" pitchFamily="18" charset="0"/>
                          <a:ea typeface="+mn-ea"/>
                          <a:cs typeface="Times New Roman" pitchFamily="18" charset="0"/>
                        </a:rPr>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kern="1200" baseline="0" dirty="0" smtClean="0">
                          <a:solidFill>
                            <a:schemeClr val="dk1"/>
                          </a:solidFill>
                          <a:latin typeface="Times New Roman" pitchFamily="18" charset="0"/>
                          <a:ea typeface="+mn-ea"/>
                          <a:cs typeface="Times New Roman" pitchFamily="18" charset="0"/>
                        </a:rPr>
                        <a:t>Concession Period 	</a:t>
                      </a:r>
                      <a:endParaRPr lang="en-IN"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kern="1200" baseline="0" dirty="0" smtClean="0">
                          <a:solidFill>
                            <a:schemeClr val="dk1"/>
                          </a:solidFill>
                          <a:latin typeface="Times New Roman" pitchFamily="18" charset="0"/>
                          <a:ea typeface="+mn-ea"/>
                          <a:cs typeface="Times New Roman" pitchFamily="18" charset="0"/>
                        </a:rPr>
                        <a:t>Years 	</a:t>
                      </a:r>
                    </a:p>
                    <a:p>
                      <a:endParaRPr lang="en-IN" sz="1600" dirty="0">
                        <a:latin typeface="Times New Roman" pitchFamily="18" charset="0"/>
                        <a:cs typeface="Times New Roman" pitchFamily="18" charset="0"/>
                      </a:endParaRPr>
                    </a:p>
                  </a:txBody>
                  <a:tcPr/>
                </a:tc>
                <a:tc>
                  <a:txBody>
                    <a:bodyPr/>
                    <a:lstStyle/>
                    <a:p>
                      <a:r>
                        <a:rPr kumimoji="0" lang="en-IN" sz="1600" kern="1200" baseline="0" dirty="0" smtClean="0">
                          <a:solidFill>
                            <a:schemeClr val="dk1"/>
                          </a:solidFill>
                          <a:latin typeface="Times New Roman" pitchFamily="18" charset="0"/>
                          <a:ea typeface="+mn-ea"/>
                          <a:cs typeface="Times New Roman" pitchFamily="18" charset="0"/>
                        </a:rPr>
                        <a:t>20.00 </a:t>
                      </a:r>
                      <a:endParaRPr lang="en-IN" sz="1600" dirty="0">
                        <a:latin typeface="Times New Roman" pitchFamily="18" charset="0"/>
                        <a:cs typeface="Times New Roman" pitchFamily="18" charset="0"/>
                      </a:endParaRPr>
                    </a:p>
                  </a:txBody>
                  <a:tcPr/>
                </a:tc>
              </a:tr>
              <a:tr h="320842">
                <a:tc>
                  <a:txBody>
                    <a:bodyPr/>
                    <a:lstStyle/>
                    <a:p>
                      <a:r>
                        <a:rPr lang="en-IN" sz="1600" dirty="0" smtClean="0">
                          <a:latin typeface="Times New Roman" pitchFamily="18" charset="0"/>
                          <a:cs typeface="Times New Roman" pitchFamily="18" charset="0"/>
                        </a:rPr>
                        <a:t>3</a:t>
                      </a:r>
                      <a:endParaRPr lang="en-IN"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kern="1200" baseline="0" dirty="0" smtClean="0">
                          <a:solidFill>
                            <a:schemeClr val="dk1"/>
                          </a:solidFill>
                          <a:latin typeface="Times New Roman" pitchFamily="18" charset="0"/>
                          <a:ea typeface="+mn-ea"/>
                          <a:cs typeface="Times New Roman" pitchFamily="18" charset="0"/>
                        </a:rPr>
                        <a:t>Inflation during construction 	</a:t>
                      </a:r>
                      <a:endParaRPr lang="en-IN" sz="1600" dirty="0">
                        <a:latin typeface="Times New Roman" pitchFamily="18" charset="0"/>
                        <a:cs typeface="Times New Roman" pitchFamily="18" charset="0"/>
                      </a:endParaRPr>
                    </a:p>
                  </a:txBody>
                  <a:tcPr/>
                </a:tc>
                <a:tc>
                  <a:txBody>
                    <a:bodyPr/>
                    <a:lstStyle/>
                    <a:p>
                      <a:r>
                        <a:rPr kumimoji="0" lang="en-IN" sz="1600" kern="1200" baseline="0" dirty="0" smtClean="0">
                          <a:solidFill>
                            <a:schemeClr val="dk1"/>
                          </a:solidFill>
                          <a:latin typeface="Times New Roman" pitchFamily="18" charset="0"/>
                          <a:ea typeface="+mn-ea"/>
                          <a:cs typeface="Times New Roman" pitchFamily="18" charset="0"/>
                        </a:rPr>
                        <a:t>% 	</a:t>
                      </a:r>
                      <a:endParaRPr lang="en-IN" sz="1600" dirty="0">
                        <a:latin typeface="Times New Roman" pitchFamily="18" charset="0"/>
                        <a:cs typeface="Times New Roman" pitchFamily="18" charset="0"/>
                      </a:endParaRPr>
                    </a:p>
                  </a:txBody>
                  <a:tcPr/>
                </a:tc>
                <a:tc>
                  <a:txBody>
                    <a:bodyPr/>
                    <a:lstStyle/>
                    <a:p>
                      <a:r>
                        <a:rPr kumimoji="0" lang="en-IN" sz="1600" kern="1200" baseline="0" dirty="0" smtClean="0">
                          <a:solidFill>
                            <a:schemeClr val="dk1"/>
                          </a:solidFill>
                          <a:latin typeface="Times New Roman" pitchFamily="18" charset="0"/>
                          <a:ea typeface="+mn-ea"/>
                          <a:cs typeface="Times New Roman" pitchFamily="18" charset="0"/>
                        </a:rPr>
                        <a:t>5% </a:t>
                      </a:r>
                      <a:endParaRPr lang="en-IN" sz="1600" dirty="0">
                        <a:latin typeface="Times New Roman" pitchFamily="18" charset="0"/>
                        <a:cs typeface="Times New Roman" pitchFamily="18" charset="0"/>
                      </a:endParaRPr>
                    </a:p>
                  </a:txBody>
                  <a:tcPr/>
                </a:tc>
              </a:tr>
              <a:tr h="545432">
                <a:tc>
                  <a:txBody>
                    <a:bodyPr/>
                    <a:lstStyle/>
                    <a:p>
                      <a:r>
                        <a:rPr lang="en-IN" sz="1600" dirty="0" smtClean="0">
                          <a:latin typeface="Times New Roman" pitchFamily="18" charset="0"/>
                          <a:cs typeface="Times New Roman" pitchFamily="18" charset="0"/>
                        </a:rPr>
                        <a:t>4</a:t>
                      </a:r>
                      <a:endParaRPr lang="en-IN"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kern="1200" baseline="0" dirty="0" smtClean="0">
                          <a:solidFill>
                            <a:schemeClr val="dk1"/>
                          </a:solidFill>
                          <a:latin typeface="Times New Roman" pitchFamily="18" charset="0"/>
                          <a:ea typeface="+mn-ea"/>
                          <a:cs typeface="Times New Roman" pitchFamily="18" charset="0"/>
                        </a:rPr>
                        <a:t>Inflation during Operations </a:t>
                      </a:r>
                      <a:endParaRPr lang="en-IN" sz="1600" dirty="0">
                        <a:latin typeface="Times New Roman" pitchFamily="18" charset="0"/>
                        <a:cs typeface="Times New Roman" pitchFamily="18" charset="0"/>
                      </a:endParaRPr>
                    </a:p>
                  </a:txBody>
                  <a:tcPr/>
                </a:tc>
                <a:tc>
                  <a:txBody>
                    <a:bodyPr/>
                    <a:lstStyle/>
                    <a:p>
                      <a:r>
                        <a:rPr kumimoji="0" lang="en-IN" sz="1600" kern="1200" baseline="0" dirty="0" smtClean="0">
                          <a:solidFill>
                            <a:schemeClr val="dk1"/>
                          </a:solidFill>
                          <a:latin typeface="Times New Roman" pitchFamily="18" charset="0"/>
                          <a:ea typeface="+mn-ea"/>
                          <a:cs typeface="Times New Roman" pitchFamily="18" charset="0"/>
                        </a:rPr>
                        <a:t>% 		</a:t>
                      </a:r>
                      <a:endParaRPr lang="en-IN" sz="1600" dirty="0">
                        <a:latin typeface="Times New Roman" pitchFamily="18" charset="0"/>
                        <a:cs typeface="Times New Roman" pitchFamily="18" charset="0"/>
                      </a:endParaRPr>
                    </a:p>
                  </a:txBody>
                  <a:tcPr/>
                </a:tc>
                <a:tc>
                  <a:txBody>
                    <a:bodyPr/>
                    <a:lstStyle/>
                    <a:p>
                      <a:r>
                        <a:rPr kumimoji="0" lang="en-IN" sz="1600" kern="1200" baseline="0" dirty="0" smtClean="0">
                          <a:solidFill>
                            <a:schemeClr val="dk1"/>
                          </a:solidFill>
                          <a:latin typeface="Times New Roman" pitchFamily="18" charset="0"/>
                          <a:ea typeface="+mn-ea"/>
                          <a:cs typeface="Times New Roman" pitchFamily="18" charset="0"/>
                        </a:rPr>
                        <a:t>5% </a:t>
                      </a:r>
                      <a:endParaRPr lang="en-IN" sz="1600" dirty="0">
                        <a:latin typeface="Times New Roman" pitchFamily="18" charset="0"/>
                        <a:cs typeface="Times New Roman" pitchFamily="18" charset="0"/>
                      </a:endParaRPr>
                    </a:p>
                  </a:txBody>
                  <a:tcPr/>
                </a:tc>
              </a:tr>
              <a:tr h="545432">
                <a:tc>
                  <a:txBody>
                    <a:bodyPr/>
                    <a:lstStyle/>
                    <a:p>
                      <a:r>
                        <a:rPr lang="en-IN" sz="1600" dirty="0" smtClean="0">
                          <a:latin typeface="Times New Roman" pitchFamily="18" charset="0"/>
                          <a:cs typeface="Times New Roman" pitchFamily="18" charset="0"/>
                        </a:rPr>
                        <a:t>5</a:t>
                      </a:r>
                      <a:endParaRPr lang="en-IN"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kern="1200" baseline="0" dirty="0" smtClean="0">
                          <a:solidFill>
                            <a:schemeClr val="dk1"/>
                          </a:solidFill>
                          <a:latin typeface="Times New Roman" pitchFamily="18" charset="0"/>
                          <a:ea typeface="+mn-ea"/>
                          <a:cs typeface="Times New Roman" pitchFamily="18" charset="0"/>
                        </a:rPr>
                        <a:t>Loan Tenor 		</a:t>
                      </a:r>
                    </a:p>
                    <a:p>
                      <a:endParaRPr lang="en-IN" sz="1600" dirty="0">
                        <a:latin typeface="Times New Roman" pitchFamily="18" charset="0"/>
                        <a:cs typeface="Times New Roman" pitchFamily="18" charset="0"/>
                      </a:endParaRPr>
                    </a:p>
                  </a:txBody>
                  <a:tcPr/>
                </a:tc>
                <a:tc>
                  <a:txBody>
                    <a:bodyPr/>
                    <a:lstStyle/>
                    <a:p>
                      <a:r>
                        <a:rPr kumimoji="0" lang="en-IN" sz="1600" kern="1200" baseline="0" dirty="0" smtClean="0">
                          <a:solidFill>
                            <a:schemeClr val="dk1"/>
                          </a:solidFill>
                          <a:latin typeface="Times New Roman" pitchFamily="18" charset="0"/>
                          <a:ea typeface="+mn-ea"/>
                          <a:cs typeface="Times New Roman" pitchFamily="18" charset="0"/>
                        </a:rPr>
                        <a:t>Years 	</a:t>
                      </a:r>
                      <a:endParaRPr lang="en-IN"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kern="1200" baseline="0" dirty="0" smtClean="0">
                          <a:solidFill>
                            <a:schemeClr val="dk1"/>
                          </a:solidFill>
                          <a:latin typeface="Times New Roman" pitchFamily="18" charset="0"/>
                          <a:ea typeface="+mn-ea"/>
                          <a:cs typeface="Times New Roman" pitchFamily="18" charset="0"/>
                        </a:rPr>
                        <a:t>14 </a:t>
                      </a:r>
                      <a:endParaRPr lang="en-IN" sz="1600" dirty="0" smtClean="0">
                        <a:latin typeface="Times New Roman" pitchFamily="18" charset="0"/>
                        <a:cs typeface="Times New Roman" pitchFamily="18" charset="0"/>
                      </a:endParaRPr>
                    </a:p>
                    <a:p>
                      <a:endParaRPr lang="en-IN" sz="1600" dirty="0">
                        <a:latin typeface="Times New Roman" pitchFamily="18" charset="0"/>
                        <a:cs typeface="Times New Roman" pitchFamily="18" charset="0"/>
                      </a:endParaRPr>
                    </a:p>
                  </a:txBody>
                  <a:tcPr/>
                </a:tc>
              </a:tr>
              <a:tr h="545432">
                <a:tc>
                  <a:txBody>
                    <a:bodyPr/>
                    <a:lstStyle/>
                    <a:p>
                      <a:r>
                        <a:rPr lang="en-IN" sz="1600" dirty="0" smtClean="0">
                          <a:latin typeface="Times New Roman" pitchFamily="18" charset="0"/>
                          <a:cs typeface="Times New Roman" pitchFamily="18" charset="0"/>
                        </a:rPr>
                        <a:t>6</a:t>
                      </a:r>
                      <a:endParaRPr lang="en-IN"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kern="1200" baseline="0" dirty="0" smtClean="0">
                          <a:solidFill>
                            <a:schemeClr val="dk1"/>
                          </a:solidFill>
                          <a:latin typeface="Times New Roman" pitchFamily="18" charset="0"/>
                          <a:ea typeface="+mn-ea"/>
                          <a:cs typeface="Times New Roman" pitchFamily="18" charset="0"/>
                        </a:rPr>
                        <a:t>Freight Tariff Growth Rate 	</a:t>
                      </a:r>
                      <a:endParaRPr lang="en-IN"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kern="1200" baseline="0" dirty="0" smtClean="0">
                          <a:solidFill>
                            <a:schemeClr val="dk1"/>
                          </a:solidFill>
                          <a:latin typeface="Times New Roman" pitchFamily="18" charset="0"/>
                          <a:ea typeface="+mn-ea"/>
                          <a:cs typeface="Times New Roman" pitchFamily="18" charset="0"/>
                        </a:rPr>
                        <a:t>% 	</a:t>
                      </a:r>
                      <a:endParaRPr lang="en-IN" sz="1600" dirty="0" smtClean="0">
                        <a:latin typeface="Times New Roman" pitchFamily="18" charset="0"/>
                        <a:cs typeface="Times New Roman" pitchFamily="18" charset="0"/>
                      </a:endParaRPr>
                    </a:p>
                    <a:p>
                      <a:endParaRPr lang="en-IN" sz="1600" dirty="0">
                        <a:latin typeface="Times New Roman" pitchFamily="18" charset="0"/>
                        <a:cs typeface="Times New Roman" pitchFamily="18" charset="0"/>
                      </a:endParaRPr>
                    </a:p>
                  </a:txBody>
                  <a:tcPr/>
                </a:tc>
                <a:tc>
                  <a:txBody>
                    <a:bodyPr/>
                    <a:lstStyle/>
                    <a:p>
                      <a:r>
                        <a:rPr kumimoji="0" lang="en-IN" sz="1600" kern="1200" baseline="0" dirty="0" smtClean="0">
                          <a:solidFill>
                            <a:schemeClr val="dk1"/>
                          </a:solidFill>
                          <a:latin typeface="Times New Roman" pitchFamily="18" charset="0"/>
                          <a:ea typeface="+mn-ea"/>
                          <a:cs typeface="Times New Roman" pitchFamily="18" charset="0"/>
                        </a:rPr>
                        <a:t>5% </a:t>
                      </a:r>
                      <a:endParaRPr lang="en-IN" sz="1600" dirty="0">
                        <a:latin typeface="Times New Roman" pitchFamily="18" charset="0"/>
                        <a:cs typeface="Times New Roman" pitchFamily="18" charset="0"/>
                      </a:endParaRPr>
                    </a:p>
                  </a:txBody>
                  <a:tcPr/>
                </a:tc>
              </a:tr>
              <a:tr h="545432">
                <a:tc>
                  <a:txBody>
                    <a:bodyPr/>
                    <a:lstStyle/>
                    <a:p>
                      <a:r>
                        <a:rPr lang="en-IN" sz="1600" dirty="0" smtClean="0">
                          <a:latin typeface="Times New Roman" pitchFamily="18" charset="0"/>
                          <a:cs typeface="Times New Roman" pitchFamily="18" charset="0"/>
                        </a:rPr>
                        <a:t>7</a:t>
                      </a:r>
                      <a:endParaRPr lang="en-IN"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kern="1200" baseline="0" dirty="0" smtClean="0">
                          <a:solidFill>
                            <a:schemeClr val="dk1"/>
                          </a:solidFill>
                          <a:latin typeface="Times New Roman" pitchFamily="18" charset="0"/>
                          <a:ea typeface="+mn-ea"/>
                          <a:cs typeface="Times New Roman" pitchFamily="18" charset="0"/>
                        </a:rPr>
                        <a:t>Useful life of Civil Assets 	</a:t>
                      </a:r>
                      <a:endParaRPr lang="en-IN"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kern="1200" baseline="0" dirty="0" smtClean="0">
                          <a:solidFill>
                            <a:schemeClr val="dk1"/>
                          </a:solidFill>
                          <a:latin typeface="Times New Roman" pitchFamily="18" charset="0"/>
                          <a:ea typeface="+mn-ea"/>
                          <a:cs typeface="Times New Roman" pitchFamily="18" charset="0"/>
                        </a:rPr>
                        <a:t>Years 	</a:t>
                      </a:r>
                    </a:p>
                    <a:p>
                      <a:endParaRPr lang="en-IN" sz="1600" dirty="0">
                        <a:latin typeface="Times New Roman" pitchFamily="18" charset="0"/>
                        <a:cs typeface="Times New Roman" pitchFamily="18" charset="0"/>
                      </a:endParaRPr>
                    </a:p>
                  </a:txBody>
                  <a:tcPr/>
                </a:tc>
                <a:tc>
                  <a:txBody>
                    <a:bodyPr/>
                    <a:lstStyle/>
                    <a:p>
                      <a:r>
                        <a:rPr kumimoji="0" lang="en-IN" sz="1600" kern="1200" baseline="0" dirty="0" smtClean="0">
                          <a:solidFill>
                            <a:schemeClr val="dk1"/>
                          </a:solidFill>
                          <a:latin typeface="Times New Roman" pitchFamily="18" charset="0"/>
                          <a:ea typeface="+mn-ea"/>
                          <a:cs typeface="Times New Roman" pitchFamily="18" charset="0"/>
                        </a:rPr>
                        <a:t>30.00 </a:t>
                      </a:r>
                      <a:endParaRPr lang="en-IN" sz="1600" dirty="0">
                        <a:latin typeface="Times New Roman" pitchFamily="18" charset="0"/>
                        <a:cs typeface="Times New Roman" pitchFamily="18" charset="0"/>
                      </a:endParaRPr>
                    </a:p>
                  </a:txBody>
                  <a:tcPr/>
                </a:tc>
              </a:tr>
              <a:tr h="545432">
                <a:tc>
                  <a:txBody>
                    <a:bodyPr/>
                    <a:lstStyle/>
                    <a:p>
                      <a:r>
                        <a:rPr lang="en-IN" sz="1600" dirty="0" smtClean="0">
                          <a:latin typeface="Times New Roman" pitchFamily="18" charset="0"/>
                          <a:cs typeface="Times New Roman" pitchFamily="18" charset="0"/>
                        </a:rPr>
                        <a:t>8</a:t>
                      </a:r>
                      <a:endParaRPr lang="en-IN"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kern="1200" baseline="0" dirty="0" smtClean="0">
                          <a:solidFill>
                            <a:schemeClr val="dk1"/>
                          </a:solidFill>
                          <a:latin typeface="Times New Roman" pitchFamily="18" charset="0"/>
                          <a:ea typeface="+mn-ea"/>
                          <a:cs typeface="Times New Roman" pitchFamily="18" charset="0"/>
                        </a:rPr>
                        <a:t>Useful life of Electrical Assets 		</a:t>
                      </a:r>
                      <a:endParaRPr lang="en-IN" sz="1600" dirty="0">
                        <a:latin typeface="Times New Roman" pitchFamily="18" charset="0"/>
                        <a:cs typeface="Times New Roman" pitchFamily="18" charset="0"/>
                      </a:endParaRPr>
                    </a:p>
                  </a:txBody>
                  <a:tcPr/>
                </a:tc>
                <a:tc>
                  <a:txBody>
                    <a:bodyPr/>
                    <a:lstStyle/>
                    <a:p>
                      <a:r>
                        <a:rPr kumimoji="0" lang="en-IN" sz="1600" kern="1200" baseline="0" dirty="0" smtClean="0">
                          <a:solidFill>
                            <a:schemeClr val="dk1"/>
                          </a:solidFill>
                          <a:latin typeface="Times New Roman" pitchFamily="18" charset="0"/>
                          <a:ea typeface="+mn-ea"/>
                          <a:cs typeface="Times New Roman" pitchFamily="18" charset="0"/>
                        </a:rPr>
                        <a:t>Years 	</a:t>
                      </a:r>
                      <a:endParaRPr lang="en-IN"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kern="1200" baseline="0" dirty="0" smtClean="0">
                          <a:solidFill>
                            <a:schemeClr val="dk1"/>
                          </a:solidFill>
                          <a:latin typeface="Times New Roman" pitchFamily="18" charset="0"/>
                          <a:ea typeface="+mn-ea"/>
                          <a:cs typeface="Times New Roman" pitchFamily="18" charset="0"/>
                        </a:rPr>
                        <a:t>15.00 </a:t>
                      </a:r>
                      <a:endParaRPr lang="en-IN" sz="1600" dirty="0" smtClean="0">
                        <a:latin typeface="Times New Roman" pitchFamily="18" charset="0"/>
                        <a:cs typeface="Times New Roman" pitchFamily="18" charset="0"/>
                      </a:endParaRPr>
                    </a:p>
                    <a:p>
                      <a:endParaRPr lang="en-IN" sz="1600" dirty="0">
                        <a:latin typeface="Times New Roman" pitchFamily="18" charset="0"/>
                        <a:cs typeface="Times New Roman" pitchFamily="18" charset="0"/>
                      </a:endParaRPr>
                    </a:p>
                  </a:txBody>
                  <a:tcPr/>
                </a:tc>
              </a:tr>
              <a:tr h="545432">
                <a:tc>
                  <a:txBody>
                    <a:bodyPr/>
                    <a:lstStyle/>
                    <a:p>
                      <a:r>
                        <a:rPr lang="en-IN" sz="1600" dirty="0" smtClean="0">
                          <a:latin typeface="Times New Roman" pitchFamily="18" charset="0"/>
                          <a:cs typeface="Times New Roman" pitchFamily="18" charset="0"/>
                        </a:rPr>
                        <a:t>9</a:t>
                      </a:r>
                      <a:endParaRPr lang="en-IN"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kern="1200" baseline="0" dirty="0" smtClean="0">
                          <a:solidFill>
                            <a:schemeClr val="dk1"/>
                          </a:solidFill>
                          <a:latin typeface="Times New Roman" pitchFamily="18" charset="0"/>
                          <a:ea typeface="+mn-ea"/>
                          <a:cs typeface="Times New Roman" pitchFamily="18" charset="0"/>
                        </a:rPr>
                        <a:t>Useful life of S&amp;T Assets 	</a:t>
                      </a:r>
                    </a:p>
                    <a:p>
                      <a:endParaRPr lang="en-IN" sz="1600" dirty="0">
                        <a:latin typeface="Times New Roman" pitchFamily="18" charset="0"/>
                        <a:cs typeface="Times New Roman" pitchFamily="18" charset="0"/>
                      </a:endParaRPr>
                    </a:p>
                  </a:txBody>
                  <a:tcPr/>
                </a:tc>
                <a:tc>
                  <a:txBody>
                    <a:bodyPr/>
                    <a:lstStyle/>
                    <a:p>
                      <a:r>
                        <a:rPr kumimoji="0" lang="en-IN" sz="1600" kern="1200" baseline="0" dirty="0" smtClean="0">
                          <a:solidFill>
                            <a:schemeClr val="dk1"/>
                          </a:solidFill>
                          <a:latin typeface="Times New Roman" pitchFamily="18" charset="0"/>
                          <a:ea typeface="+mn-ea"/>
                          <a:cs typeface="Times New Roman" pitchFamily="18" charset="0"/>
                        </a:rPr>
                        <a:t>Years 	</a:t>
                      </a:r>
                      <a:endParaRPr lang="en-IN" sz="1600" dirty="0">
                        <a:latin typeface="Times New Roman" pitchFamily="18" charset="0"/>
                        <a:cs typeface="Times New Roman" pitchFamily="18" charset="0"/>
                      </a:endParaRPr>
                    </a:p>
                  </a:txBody>
                  <a:tcPr/>
                </a:tc>
                <a:tc>
                  <a:txBody>
                    <a:bodyPr/>
                    <a:lstStyle/>
                    <a:p>
                      <a:r>
                        <a:rPr kumimoji="0" lang="en-IN" sz="1600" kern="1200" baseline="0" dirty="0" smtClean="0">
                          <a:solidFill>
                            <a:schemeClr val="dk1"/>
                          </a:solidFill>
                          <a:latin typeface="Times New Roman" pitchFamily="18" charset="0"/>
                          <a:ea typeface="+mn-ea"/>
                          <a:cs typeface="Times New Roman" pitchFamily="18" charset="0"/>
                        </a:rPr>
                        <a:t>15.00 	</a:t>
                      </a:r>
                      <a:endParaRPr lang="en-IN" sz="1600" dirty="0">
                        <a:latin typeface="Times New Roman" pitchFamily="18" charset="0"/>
                        <a:cs typeface="Times New Roman" pitchFamily="18" charset="0"/>
                      </a:endParaRPr>
                    </a:p>
                  </a:txBody>
                  <a:tcPr/>
                </a:tc>
              </a:tr>
              <a:tr h="545432">
                <a:tc>
                  <a:txBody>
                    <a:bodyPr/>
                    <a:lstStyle/>
                    <a:p>
                      <a:r>
                        <a:rPr lang="en-IN" sz="1600" dirty="0" smtClean="0">
                          <a:latin typeface="Times New Roman" pitchFamily="18" charset="0"/>
                          <a:cs typeface="Times New Roman" pitchFamily="18" charset="0"/>
                        </a:rPr>
                        <a:t>10</a:t>
                      </a:r>
                      <a:endParaRPr lang="en-IN"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kern="1200" baseline="0" dirty="0" smtClean="0">
                          <a:solidFill>
                            <a:schemeClr val="dk1"/>
                          </a:solidFill>
                          <a:latin typeface="Times New Roman" pitchFamily="18" charset="0"/>
                          <a:ea typeface="+mn-ea"/>
                          <a:cs typeface="Times New Roman" pitchFamily="18" charset="0"/>
                        </a:rPr>
                        <a:t>Tax related assumptions </a:t>
                      </a:r>
                    </a:p>
                  </a:txBody>
                  <a:tcPr/>
                </a:tc>
                <a:tc gridSpan="2">
                  <a:txBody>
                    <a:bodyPr/>
                    <a:lstStyle/>
                    <a:p>
                      <a:r>
                        <a:rPr kumimoji="0" lang="en-IN" sz="1600" kern="1200" baseline="0" dirty="0" smtClean="0">
                          <a:solidFill>
                            <a:schemeClr val="dk1"/>
                          </a:solidFill>
                          <a:latin typeface="Times New Roman" pitchFamily="18" charset="0"/>
                          <a:ea typeface="+mn-ea"/>
                          <a:cs typeface="Times New Roman" pitchFamily="18" charset="0"/>
                        </a:rPr>
                        <a:t>Prevailing tax and MAT rates have been used </a:t>
                      </a:r>
                      <a:endParaRPr lang="en-IN" sz="1600" dirty="0">
                        <a:latin typeface="Times New Roman" pitchFamily="18" charset="0"/>
                        <a:cs typeface="Times New Roman" pitchFamily="18" charset="0"/>
                      </a:endParaRPr>
                    </a:p>
                  </a:txBody>
                  <a:tcPr/>
                </a:tc>
                <a:tc hMerge="1">
                  <a:txBody>
                    <a:bodyPr/>
                    <a:lstStyle/>
                    <a:p>
                      <a:endParaRPr lang="en-IN"/>
                    </a:p>
                  </a:txBody>
                  <a:tcPr/>
                </a:tc>
              </a:tr>
              <a:tr h="746761">
                <a:tc>
                  <a:txBody>
                    <a:bodyPr/>
                    <a:lstStyle/>
                    <a:p>
                      <a:r>
                        <a:rPr lang="en-IN" sz="1600" dirty="0" smtClean="0">
                          <a:latin typeface="Times New Roman" pitchFamily="18" charset="0"/>
                          <a:cs typeface="Times New Roman" pitchFamily="18" charset="0"/>
                        </a:rPr>
                        <a:t>11</a:t>
                      </a:r>
                      <a:endParaRPr lang="en-IN"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kern="1200" baseline="0" dirty="0" smtClean="0">
                          <a:solidFill>
                            <a:schemeClr val="dk1"/>
                          </a:solidFill>
                          <a:latin typeface="Times New Roman" pitchFamily="18" charset="0"/>
                          <a:ea typeface="+mn-ea"/>
                          <a:cs typeface="Times New Roman" pitchFamily="18" charset="0"/>
                        </a:rPr>
                        <a:t>Non EPC cost incl. contingency, working capital etc. 		</a:t>
                      </a:r>
                    </a:p>
                    <a:p>
                      <a:endParaRPr lang="en-IN" sz="1600" dirty="0">
                        <a:latin typeface="Times New Roman" pitchFamily="18" charset="0"/>
                        <a:cs typeface="Times New Roman" pitchFamily="18" charset="0"/>
                      </a:endParaRPr>
                    </a:p>
                  </a:txBody>
                  <a:tcPr/>
                </a:tc>
                <a:tc>
                  <a:txBody>
                    <a:bodyPr/>
                    <a:lstStyle/>
                    <a:p>
                      <a:r>
                        <a:rPr kumimoji="0" lang="en-IN" sz="1600" kern="1200" baseline="0" dirty="0" smtClean="0">
                          <a:solidFill>
                            <a:schemeClr val="dk1"/>
                          </a:solidFill>
                          <a:latin typeface="Times New Roman" pitchFamily="18" charset="0"/>
                          <a:ea typeface="+mn-ea"/>
                          <a:cs typeface="Times New Roman" pitchFamily="18" charset="0"/>
                        </a:rPr>
                        <a:t>% of EPC cost 	</a:t>
                      </a:r>
                      <a:endParaRPr lang="en-IN"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kern="1200" baseline="0" dirty="0" smtClean="0">
                          <a:solidFill>
                            <a:schemeClr val="dk1"/>
                          </a:solidFill>
                          <a:latin typeface="Times New Roman" pitchFamily="18" charset="0"/>
                          <a:ea typeface="+mn-ea"/>
                          <a:cs typeface="Times New Roman" pitchFamily="18" charset="0"/>
                        </a:rPr>
                        <a:t>15% </a:t>
                      </a:r>
                      <a:endParaRPr lang="en-IN" sz="1600" dirty="0" smtClean="0">
                        <a:latin typeface="Times New Roman" pitchFamily="18" charset="0"/>
                        <a:cs typeface="Times New Roman" pitchFamily="18" charset="0"/>
                      </a:endParaRPr>
                    </a:p>
                    <a:p>
                      <a:endParaRPr lang="en-IN" sz="1600" dirty="0">
                        <a:latin typeface="Times New Roman" pitchFamily="18" charset="0"/>
                        <a:cs typeface="Times New Roman" pitchFamily="18" charset="0"/>
                      </a:endParaRPr>
                    </a:p>
                  </a:txBody>
                  <a:tcPr/>
                </a:tc>
              </a:tr>
            </a:tbl>
          </a:graphicData>
        </a:graphic>
      </p:graphicFrame>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381000"/>
          </a:xfrm>
        </p:spPr>
        <p:txBody>
          <a:bodyPr>
            <a:normAutofit fontScale="90000"/>
          </a:bodyPr>
          <a:lstStyle/>
          <a:p>
            <a:pPr lvl="0"/>
            <a:r>
              <a:rPr lang="en-IN" dirty="0" smtClean="0"/>
              <a:t/>
            </a:r>
            <a:br>
              <a:rPr lang="en-IN" dirty="0" smtClean="0"/>
            </a:br>
            <a:r>
              <a:rPr lang="en-IN" sz="3100" b="1" dirty="0" smtClean="0"/>
              <a:t> </a:t>
            </a:r>
            <a:r>
              <a:rPr lang="en-IN" sz="2700" b="1" dirty="0" smtClean="0"/>
              <a:t>B. </a:t>
            </a:r>
            <a:r>
              <a:rPr lang="en-IN" sz="2700" b="1" u="sng" dirty="0" smtClean="0"/>
              <a:t>Carrying out preparatory work before a PPP transaction</a:t>
            </a:r>
            <a:endParaRPr lang="en-IN" sz="2700" b="1" u="sng" dirty="0"/>
          </a:p>
        </p:txBody>
      </p:sp>
      <p:sp>
        <p:nvSpPr>
          <p:cNvPr id="3" name="Content Placeholder 2"/>
          <p:cNvSpPr>
            <a:spLocks noGrp="1"/>
          </p:cNvSpPr>
          <p:nvPr>
            <p:ph idx="1"/>
          </p:nvPr>
        </p:nvSpPr>
        <p:spPr>
          <a:xfrm>
            <a:off x="457200" y="685800"/>
            <a:ext cx="8229600" cy="5638800"/>
          </a:xfrm>
        </p:spPr>
        <p:txBody>
          <a:bodyPr>
            <a:normAutofit fontScale="92500"/>
          </a:bodyPr>
          <a:lstStyle/>
          <a:p>
            <a:pPr lvl="0" algn="just"/>
            <a:r>
              <a:rPr lang="en-IN" dirty="0" smtClean="0"/>
              <a:t>Construction cost estimates are robust. </a:t>
            </a:r>
          </a:p>
          <a:p>
            <a:pPr lvl="0" algn="just"/>
            <a:r>
              <a:rPr lang="en-IN" dirty="0" smtClean="0"/>
              <a:t>Traffic estimates are as realistic as possible. </a:t>
            </a:r>
          </a:p>
          <a:p>
            <a:pPr lvl="0" algn="just"/>
            <a:r>
              <a:rPr lang="en-IN" dirty="0" smtClean="0"/>
              <a:t>Tariff setting methodology is transparent. </a:t>
            </a:r>
          </a:p>
          <a:p>
            <a:pPr lvl="0" algn="just"/>
            <a:r>
              <a:rPr lang="en-IN" dirty="0" smtClean="0"/>
              <a:t>Project timelines are realistic so that they can be adhered to. </a:t>
            </a:r>
          </a:p>
          <a:p>
            <a:pPr lvl="0" algn="just"/>
            <a:r>
              <a:rPr lang="en-IN" dirty="0" smtClean="0"/>
              <a:t>An escrow mechanism is created for the project revenues as even in an availability based mechanism project revenues may form a significant source of concessionaire payments. </a:t>
            </a:r>
          </a:p>
          <a:p>
            <a:pPr lvl="0" algn="just"/>
            <a:r>
              <a:rPr lang="en-IN" dirty="0" smtClean="0"/>
              <a:t>Concessionaires are provided assurance that there would be no payment defaults. This may require credit enhancement mechanisms such as guarantee structures like letter of credit, including revenue from wider IR revenue pool in the escrow, Government of India backstop arrangement etc </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81000"/>
          </a:xfrm>
        </p:spPr>
        <p:txBody>
          <a:bodyPr>
            <a:noAutofit/>
          </a:bodyPr>
          <a:lstStyle/>
          <a:p>
            <a:r>
              <a:rPr lang="en-IN" sz="2400" b="1" dirty="0" smtClean="0"/>
              <a:t>C. </a:t>
            </a:r>
            <a:r>
              <a:rPr lang="en-IN" sz="2400" b="1" u="sng" dirty="0" smtClean="0"/>
              <a:t>Establishing a performance management scheme </a:t>
            </a:r>
            <a:endParaRPr lang="en-IN" sz="2400" b="1" u="sng" dirty="0"/>
          </a:p>
        </p:txBody>
      </p:sp>
      <p:sp>
        <p:nvSpPr>
          <p:cNvPr id="3" name="Content Placeholder 2"/>
          <p:cNvSpPr>
            <a:spLocks noGrp="1"/>
          </p:cNvSpPr>
          <p:nvPr>
            <p:ph idx="1"/>
          </p:nvPr>
        </p:nvSpPr>
        <p:spPr>
          <a:xfrm>
            <a:off x="457200" y="762000"/>
            <a:ext cx="8229600" cy="5943600"/>
          </a:xfrm>
        </p:spPr>
        <p:txBody>
          <a:bodyPr>
            <a:normAutofit fontScale="85000" lnSpcReduction="20000"/>
          </a:bodyPr>
          <a:lstStyle/>
          <a:p>
            <a:pPr lvl="0" algn="just">
              <a:buNone/>
            </a:pPr>
            <a:r>
              <a:rPr lang="en-IN" dirty="0" smtClean="0"/>
              <a:t>		Given that the actual responsibility of performance finally lies with DFCCIL/IR and it has only delegated it to the private sector for the period of the concession DFCCIL/IR will also have to take into account the following through the period of the concession: </a:t>
            </a:r>
          </a:p>
          <a:p>
            <a:pPr lvl="0" algn="just"/>
            <a:r>
              <a:rPr lang="en-IN" dirty="0" smtClean="0"/>
              <a:t>Protection of user interests </a:t>
            </a:r>
          </a:p>
          <a:p>
            <a:pPr lvl="0" algn="just"/>
            <a:r>
              <a:rPr lang="en-IN" dirty="0" smtClean="0"/>
              <a:t>Protection of Government’s rights &amp; interests </a:t>
            </a:r>
          </a:p>
          <a:p>
            <a:pPr lvl="0" algn="just"/>
            <a:r>
              <a:rPr lang="en-IN" dirty="0" smtClean="0"/>
              <a:t>Timely fulfilment of Government’s responsibilities </a:t>
            </a:r>
          </a:p>
          <a:p>
            <a:pPr lvl="0" algn="just"/>
            <a:r>
              <a:rPr lang="en-IN" dirty="0" smtClean="0"/>
              <a:t>Oversight on project execution with respect to Concession Agreement, generally accepted good practices and applicable laws</a:t>
            </a:r>
          </a:p>
          <a:p>
            <a:pPr algn="just">
              <a:buNone/>
            </a:pPr>
            <a:endParaRPr lang="en-IN" sz="100" dirty="0" smtClean="0"/>
          </a:p>
          <a:p>
            <a:pPr algn="just">
              <a:buNone/>
            </a:pPr>
            <a:r>
              <a:rPr lang="en-IN" dirty="0" smtClean="0"/>
              <a:t>		A Performance management regime is intended to align the concessionaire incentives with the project objectives. Therefore the Performance management regime will penalize concessionaires based on failure to meet performance standard: </a:t>
            </a:r>
          </a:p>
          <a:p>
            <a:pPr lvl="0" algn="just"/>
            <a:r>
              <a:rPr lang="en-IN" dirty="0" smtClean="0"/>
              <a:t>Deductions for non-availability of track for operations</a:t>
            </a:r>
          </a:p>
          <a:p>
            <a:pPr algn="just"/>
            <a:r>
              <a:rPr lang="en-IN" dirty="0" smtClean="0"/>
              <a:t>Deductions for poor asset condition (quality) for operations </a:t>
            </a:r>
          </a:p>
          <a:p>
            <a:pPr lvl="0">
              <a:buNone/>
            </a:pPr>
            <a:r>
              <a:rPr lang="en-IN" dirty="0" smtClean="0"/>
              <a:t> </a:t>
            </a:r>
          </a:p>
          <a:p>
            <a:pPr lvl="0"/>
            <a:endParaRPr lang="en-IN" dirty="0" smtClean="0"/>
          </a:p>
          <a:p>
            <a:pPr>
              <a:buNone/>
            </a:pP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381000"/>
          </a:xfrm>
        </p:spPr>
        <p:txBody>
          <a:bodyPr>
            <a:normAutofit fontScale="90000"/>
          </a:bodyPr>
          <a:lstStyle/>
          <a:p>
            <a:r>
              <a:rPr lang="en-IN" sz="2400" b="1" dirty="0" smtClean="0"/>
              <a:t>D. </a:t>
            </a:r>
            <a:r>
              <a:rPr lang="en-IN" sz="2400" b="1" u="sng" dirty="0" smtClean="0"/>
              <a:t>Revenue enhancement through Railway Terminals and Logistic Parks</a:t>
            </a:r>
            <a:endParaRPr lang="en-IN" sz="2400" b="1" u="sng" dirty="0"/>
          </a:p>
        </p:txBody>
      </p:sp>
      <p:sp>
        <p:nvSpPr>
          <p:cNvPr id="3" name="Content Placeholder 2"/>
          <p:cNvSpPr>
            <a:spLocks noGrp="1"/>
          </p:cNvSpPr>
          <p:nvPr>
            <p:ph idx="1"/>
          </p:nvPr>
        </p:nvSpPr>
        <p:spPr>
          <a:xfrm>
            <a:off x="304800" y="685800"/>
            <a:ext cx="8534400" cy="5638800"/>
          </a:xfrm>
        </p:spPr>
        <p:txBody>
          <a:bodyPr/>
          <a:lstStyle/>
          <a:p>
            <a:pPr algn="just">
              <a:buNone/>
            </a:pPr>
            <a:r>
              <a:rPr lang="en-IN" dirty="0" smtClean="0"/>
              <a:t>		MMLP would provide for some of the following facilities: </a:t>
            </a:r>
          </a:p>
          <a:p>
            <a:pPr algn="just"/>
            <a:r>
              <a:rPr lang="en-IN" dirty="0" smtClean="0"/>
              <a:t>Loading &amp; unloading facilities for the rail traffic </a:t>
            </a:r>
          </a:p>
          <a:p>
            <a:pPr algn="just"/>
            <a:r>
              <a:rPr lang="en-IN" dirty="0" smtClean="0"/>
              <a:t>Logistics facilities like warehousing, value addition services like </a:t>
            </a:r>
            <a:r>
              <a:rPr lang="en-IN" dirty="0" err="1" smtClean="0"/>
              <a:t>palletization</a:t>
            </a:r>
            <a:r>
              <a:rPr lang="en-IN" dirty="0" smtClean="0"/>
              <a:t>, labelling, processing of goods with adequate inter modal facility and convenience centre etc. </a:t>
            </a:r>
          </a:p>
          <a:p>
            <a:pPr algn="just"/>
            <a:r>
              <a:rPr lang="en-IN" dirty="0" smtClean="0"/>
              <a:t>Marketing &amp; commercial activities centre </a:t>
            </a:r>
          </a:p>
          <a:p>
            <a:pPr algn="just"/>
            <a:r>
              <a:rPr lang="en-IN" dirty="0" smtClean="0"/>
              <a:t>Support services such as banks, customs, freight forwarders, communication centre etc. </a:t>
            </a:r>
          </a:p>
          <a:p>
            <a:pPr algn="just"/>
            <a:r>
              <a:rPr lang="en-IN" dirty="0" smtClean="0"/>
              <a:t>Tertiary support services such as food &amp; beverages, mandatory facilities for labour, truck parking etc </a:t>
            </a:r>
          </a:p>
          <a:p>
            <a:pPr>
              <a:buNone/>
            </a:pP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077200" cy="533400"/>
          </a:xfrm>
        </p:spPr>
        <p:txBody>
          <a:bodyPr>
            <a:normAutofit/>
          </a:bodyPr>
          <a:lstStyle/>
          <a:p>
            <a:r>
              <a:rPr lang="en-IN" sz="2400" b="1" u="sng" dirty="0" smtClean="0"/>
              <a:t>Public Private Partnership (PPP) in Emerging Markets</a:t>
            </a:r>
            <a:endParaRPr lang="en-IN" u="sng" dirty="0"/>
          </a:p>
        </p:txBody>
      </p:sp>
      <p:sp>
        <p:nvSpPr>
          <p:cNvPr id="3" name="Content Placeholder 2"/>
          <p:cNvSpPr>
            <a:spLocks noGrp="1"/>
          </p:cNvSpPr>
          <p:nvPr>
            <p:ph idx="1"/>
          </p:nvPr>
        </p:nvSpPr>
        <p:spPr>
          <a:xfrm>
            <a:off x="457200" y="1066800"/>
            <a:ext cx="8229600" cy="5410200"/>
          </a:xfrm>
        </p:spPr>
        <p:txBody>
          <a:bodyPr>
            <a:normAutofit fontScale="77500" lnSpcReduction="20000"/>
          </a:bodyPr>
          <a:lstStyle/>
          <a:p>
            <a:pPr algn="just"/>
            <a:r>
              <a:rPr lang="en-IN" dirty="0" smtClean="0"/>
              <a:t>PPPs are private finance initiatives in which private sector capital is</a:t>
            </a:r>
          </a:p>
          <a:p>
            <a:pPr algn="just">
              <a:buNone/>
            </a:pPr>
            <a:r>
              <a:rPr lang="en-IN" dirty="0" smtClean="0"/>
              <a:t>   	sought for new or improved assets delivering public services, with the</a:t>
            </a:r>
          </a:p>
          <a:p>
            <a:pPr algn="just">
              <a:buNone/>
            </a:pPr>
            <a:r>
              <a:rPr lang="en-IN" dirty="0" smtClean="0"/>
              <a:t>  	repayments on capital made from periodic service charge made for</a:t>
            </a:r>
          </a:p>
          <a:p>
            <a:pPr algn="just">
              <a:buNone/>
            </a:pPr>
            <a:r>
              <a:rPr lang="en-IN" dirty="0" smtClean="0"/>
              <a:t>	operating the assets and delivering the services.</a:t>
            </a:r>
          </a:p>
          <a:p>
            <a:pPr algn="just">
              <a:buNone/>
            </a:pPr>
            <a:endParaRPr lang="en-IN" dirty="0" smtClean="0"/>
          </a:p>
          <a:p>
            <a:pPr algn="just"/>
            <a:r>
              <a:rPr lang="en-IN" dirty="0" smtClean="0"/>
              <a:t> The public &amp; private sectors have different goals and organizational</a:t>
            </a:r>
          </a:p>
          <a:p>
            <a:pPr algn="just">
              <a:buNone/>
            </a:pPr>
            <a:r>
              <a:rPr lang="en-IN" dirty="0" smtClean="0"/>
              <a:t>	philosophy and culture. Reconciling these differences requires a</a:t>
            </a:r>
          </a:p>
          <a:p>
            <a:pPr algn="just">
              <a:buNone/>
            </a:pPr>
            <a:r>
              <a:rPr lang="en-IN" dirty="0" smtClean="0"/>
              <a:t>	strong commitment and a clear vision regarding expectations and</a:t>
            </a:r>
          </a:p>
          <a:p>
            <a:pPr algn="just">
              <a:buNone/>
            </a:pPr>
            <a:r>
              <a:rPr lang="en-IN" dirty="0" smtClean="0"/>
              <a:t>	outcomes.</a:t>
            </a:r>
          </a:p>
          <a:p>
            <a:pPr>
              <a:buNone/>
            </a:pPr>
            <a:endParaRPr lang="en-IN" dirty="0" smtClean="0"/>
          </a:p>
          <a:p>
            <a:pPr algn="just"/>
            <a:r>
              <a:rPr lang="en-IN" dirty="0" smtClean="0"/>
              <a:t>The essence of PPP is risk allocation – whether these operations odd</a:t>
            </a:r>
          </a:p>
          <a:p>
            <a:pPr algn="just">
              <a:buNone/>
            </a:pPr>
            <a:r>
              <a:rPr lang="en-IN" dirty="0" smtClean="0"/>
              <a:t>	value depends primarily on how risk is identified, allocated, priced and managed.</a:t>
            </a:r>
          </a:p>
          <a:p>
            <a:pPr algn="just">
              <a:buNone/>
            </a:pPr>
            <a:endParaRPr lang="en-IN" dirty="0" smtClean="0"/>
          </a:p>
          <a:p>
            <a:pPr algn="just"/>
            <a:r>
              <a:rPr lang="en-IN" dirty="0" smtClean="0"/>
              <a:t>In emerging markets, international partners must address not only the project risk and country risk but also the risks posed by the lack of local managerial skills, inadequacy of institutions, corruption, lack of</a:t>
            </a:r>
          </a:p>
          <a:p>
            <a:pPr algn="just">
              <a:buNone/>
            </a:pPr>
            <a:r>
              <a:rPr lang="en-IN" dirty="0" smtClean="0"/>
              <a:t>	transparency and others.</a:t>
            </a:r>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IN" sz="3200" u="sng" dirty="0" smtClean="0"/>
              <a:t>MMLP (Multi Model Logistic Park)</a:t>
            </a:r>
            <a:endParaRPr lang="en-IN" sz="3200" u="sng" dirty="0"/>
          </a:p>
        </p:txBody>
      </p:sp>
      <p:sp>
        <p:nvSpPr>
          <p:cNvPr id="3" name="Content Placeholder 2"/>
          <p:cNvSpPr>
            <a:spLocks noGrp="1"/>
          </p:cNvSpPr>
          <p:nvPr>
            <p:ph idx="1"/>
          </p:nvPr>
        </p:nvSpPr>
        <p:spPr>
          <a:xfrm>
            <a:off x="457200" y="533400"/>
            <a:ext cx="8229600" cy="6172200"/>
          </a:xfrm>
        </p:spPr>
        <p:txBody>
          <a:bodyPr>
            <a:normAutofit fontScale="85000" lnSpcReduction="20000"/>
          </a:bodyPr>
          <a:lstStyle/>
          <a:p>
            <a:pPr algn="just">
              <a:buNone/>
            </a:pPr>
            <a:r>
              <a:rPr lang="en-IN" dirty="0" smtClean="0"/>
              <a:t>		An MMLP on the DFC is likely to be at least between 300-500 acres in size and going </a:t>
            </a:r>
            <a:r>
              <a:rPr lang="en-IN" dirty="0" err="1" smtClean="0"/>
              <a:t>upto</a:t>
            </a:r>
            <a:r>
              <a:rPr lang="en-IN" dirty="0" smtClean="0"/>
              <a:t> 1000 acres in size. In terms of the traffic likely to be tapped by the MMLP the following observations can be made: </a:t>
            </a:r>
          </a:p>
          <a:p>
            <a:pPr algn="just"/>
            <a:r>
              <a:rPr lang="en-IN" dirty="0" smtClean="0"/>
              <a:t>Coal, which is the predominant traffic moving on the line would not be handled in the MMLP as it is usually directly handled at the siding of power plants and other end users </a:t>
            </a:r>
          </a:p>
          <a:p>
            <a:pPr algn="just"/>
            <a:r>
              <a:rPr lang="en-IN" dirty="0" smtClean="0"/>
              <a:t>Iron and steel will be handled in a significant way at the terminal and an important differentiating factor for the proposed terminal would be the setting up of steel service centres at the terminal. The steel service centres would provide for cutting, bending, punching and shearing of steel coils to meet the requirements of the customers including auto and auto part makers and other appliance makers. </a:t>
            </a:r>
          </a:p>
          <a:p>
            <a:pPr algn="just"/>
            <a:r>
              <a:rPr lang="en-IN" dirty="0" smtClean="0"/>
              <a:t>Handling of iron and steel scrap including railways own scrap </a:t>
            </a:r>
          </a:p>
          <a:p>
            <a:pPr algn="just"/>
            <a:r>
              <a:rPr lang="en-IN" dirty="0" smtClean="0"/>
              <a:t>Cement would be handled in a small way at the terminal and rather than handling bagged cement the terminal would provide the innovation of handling bulk cement. </a:t>
            </a:r>
          </a:p>
          <a:p>
            <a:pPr algn="just"/>
            <a:r>
              <a:rPr lang="en-IN" dirty="0" smtClean="0"/>
              <a:t>Additionally container handling facilities for both </a:t>
            </a:r>
            <a:r>
              <a:rPr lang="en-IN" dirty="0" err="1" smtClean="0"/>
              <a:t>Exim</a:t>
            </a:r>
            <a:r>
              <a:rPr lang="en-IN" dirty="0" smtClean="0"/>
              <a:t> and Domestic containers could be provided. </a:t>
            </a:r>
          </a:p>
          <a:p>
            <a:pPr algn="just"/>
            <a:r>
              <a:rPr lang="en-IN" dirty="0" smtClean="0"/>
              <a:t>Warehousing for storage would also be provided </a:t>
            </a:r>
          </a:p>
          <a:p>
            <a:endParaRPr lang="en-IN" dirty="0" smtClean="0"/>
          </a:p>
          <a:p>
            <a:pPr>
              <a:buNone/>
            </a:pP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Autofit/>
          </a:bodyPr>
          <a:lstStyle/>
          <a:p>
            <a:r>
              <a:rPr lang="en-IN" sz="3600" dirty="0" smtClean="0"/>
              <a:t>Components of MMLP</a:t>
            </a:r>
            <a:endParaRPr lang="en-IN" sz="3600" dirty="0"/>
          </a:p>
        </p:txBody>
      </p:sp>
      <p:sp>
        <p:nvSpPr>
          <p:cNvPr id="3" name="Content Placeholder 2"/>
          <p:cNvSpPr>
            <a:spLocks noGrp="1"/>
          </p:cNvSpPr>
          <p:nvPr>
            <p:ph idx="1"/>
          </p:nvPr>
        </p:nvSpPr>
        <p:spPr>
          <a:xfrm>
            <a:off x="381000" y="533400"/>
            <a:ext cx="8458200" cy="6172200"/>
          </a:xfrm>
        </p:spPr>
        <p:txBody>
          <a:bodyPr>
            <a:normAutofit fontScale="77500" lnSpcReduction="20000"/>
          </a:bodyPr>
          <a:lstStyle/>
          <a:p>
            <a:pPr algn="just">
              <a:buNone/>
            </a:pPr>
            <a:r>
              <a:rPr lang="en-IN" dirty="0" smtClean="0"/>
              <a:t>		The proposed components of the MMLP may include: </a:t>
            </a:r>
          </a:p>
          <a:p>
            <a:pPr algn="just"/>
            <a:r>
              <a:rPr lang="en-IN" dirty="0" smtClean="0"/>
              <a:t>Warehousing facilities </a:t>
            </a:r>
          </a:p>
          <a:p>
            <a:pPr algn="just"/>
            <a:r>
              <a:rPr lang="en-IN" dirty="0" smtClean="0"/>
              <a:t>Stuffing/</a:t>
            </a:r>
            <a:r>
              <a:rPr lang="en-IN" dirty="0" err="1" smtClean="0"/>
              <a:t>Destuffing</a:t>
            </a:r>
            <a:r>
              <a:rPr lang="en-IN" dirty="0" smtClean="0"/>
              <a:t> area for containers including space for offices of agents </a:t>
            </a:r>
          </a:p>
          <a:p>
            <a:pPr algn="just"/>
            <a:r>
              <a:rPr lang="en-IN" dirty="0" smtClean="0"/>
              <a:t>Rail side and stack area for containers </a:t>
            </a:r>
          </a:p>
          <a:p>
            <a:pPr algn="just"/>
            <a:r>
              <a:rPr lang="en-IN" dirty="0" smtClean="0"/>
              <a:t>Rail side and handling area for cement </a:t>
            </a:r>
          </a:p>
          <a:p>
            <a:pPr algn="just"/>
            <a:r>
              <a:rPr lang="en-IN" dirty="0" smtClean="0"/>
              <a:t>Silo storage for bulk cement </a:t>
            </a:r>
          </a:p>
          <a:p>
            <a:pPr algn="just"/>
            <a:r>
              <a:rPr lang="en-IN" dirty="0" smtClean="0"/>
              <a:t>Stockyard for iron and steel including area for service centre </a:t>
            </a:r>
          </a:p>
          <a:p>
            <a:pPr algn="just"/>
            <a:r>
              <a:rPr lang="en-IN" dirty="0" smtClean="0"/>
              <a:t>Stockyard, sorting and cleaning area for steel scrap </a:t>
            </a:r>
          </a:p>
          <a:p>
            <a:pPr algn="just"/>
            <a:r>
              <a:rPr lang="en-IN" dirty="0" smtClean="0"/>
              <a:t>Rail side and handling area for Iron and steel and scrap </a:t>
            </a:r>
          </a:p>
          <a:p>
            <a:pPr algn="just"/>
            <a:r>
              <a:rPr lang="en-IN" dirty="0" smtClean="0"/>
              <a:t>Truck parking facilities </a:t>
            </a:r>
          </a:p>
          <a:p>
            <a:pPr algn="just"/>
            <a:r>
              <a:rPr lang="en-IN" dirty="0" smtClean="0"/>
              <a:t>Roads </a:t>
            </a:r>
          </a:p>
          <a:p>
            <a:pPr algn="just"/>
            <a:r>
              <a:rPr lang="en-IN" dirty="0" smtClean="0"/>
              <a:t>Rail tracks </a:t>
            </a:r>
          </a:p>
          <a:p>
            <a:pPr algn="just"/>
            <a:r>
              <a:rPr lang="en-IN" dirty="0" smtClean="0"/>
              <a:t>Chain link fencing for the facility </a:t>
            </a:r>
          </a:p>
          <a:p>
            <a:pPr algn="just"/>
            <a:r>
              <a:rPr lang="en-IN" dirty="0" smtClean="0"/>
              <a:t>Equipment </a:t>
            </a:r>
          </a:p>
          <a:p>
            <a:pPr algn="just"/>
            <a:r>
              <a:rPr lang="en-IN" dirty="0" smtClean="0"/>
              <a:t>Business support facilities including administration and other offices, restaurant/canteen, dormitories, rest rooms etc. </a:t>
            </a:r>
          </a:p>
          <a:p>
            <a:pPr algn="just"/>
            <a:r>
              <a:rPr lang="en-IN" dirty="0" smtClean="0"/>
              <a:t>Green area </a:t>
            </a:r>
          </a:p>
          <a:p>
            <a:pPr algn="just"/>
            <a:r>
              <a:rPr lang="en-IN" dirty="0" smtClean="0"/>
              <a:t>Support infrastructure including area for power backup, water and sewerage facilities etc. </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457200"/>
          </a:xfrm>
        </p:spPr>
        <p:txBody>
          <a:bodyPr>
            <a:noAutofit/>
          </a:bodyPr>
          <a:lstStyle/>
          <a:p>
            <a:r>
              <a:rPr lang="en-IN" sz="2400" b="1" dirty="0" smtClean="0"/>
              <a:t>E. </a:t>
            </a:r>
            <a:r>
              <a:rPr lang="en-IN" sz="2400" b="1" u="sng" dirty="0" smtClean="0"/>
              <a:t>Summary of Key Points</a:t>
            </a:r>
            <a:endParaRPr lang="en-IN" sz="2400" u="sng" dirty="0"/>
          </a:p>
        </p:txBody>
      </p:sp>
      <p:sp>
        <p:nvSpPr>
          <p:cNvPr id="3" name="Content Placeholder 2"/>
          <p:cNvSpPr>
            <a:spLocks noGrp="1"/>
          </p:cNvSpPr>
          <p:nvPr>
            <p:ph idx="1"/>
          </p:nvPr>
        </p:nvSpPr>
        <p:spPr>
          <a:xfrm>
            <a:off x="381000" y="457200"/>
            <a:ext cx="8534400" cy="6172200"/>
          </a:xfrm>
        </p:spPr>
        <p:txBody>
          <a:bodyPr>
            <a:normAutofit fontScale="55000" lnSpcReduction="20000"/>
          </a:bodyPr>
          <a:lstStyle/>
          <a:p>
            <a:pPr algn="just"/>
            <a:r>
              <a:rPr lang="en-IN" sz="2700" dirty="0" smtClean="0"/>
              <a:t>PPP options can be a mixed bag of pros and cons and are required to be structured efficiently to become optimal solution in a given context. </a:t>
            </a:r>
          </a:p>
          <a:p>
            <a:pPr algn="just"/>
            <a:r>
              <a:rPr lang="en-IN" sz="2700" dirty="0" smtClean="0"/>
              <a:t>There can be a range of PPP options depending on the role and scope of the private sector. There can also be various PPP variants depending on configuration of key parameters like financing and payment mechanisms for private sector. </a:t>
            </a:r>
          </a:p>
          <a:p>
            <a:pPr algn="just"/>
            <a:r>
              <a:rPr lang="en-IN" sz="2700" dirty="0" smtClean="0"/>
              <a:t>Any PPP option or its variant can be feasible, relevant or optimal for a given context. Its suitability depends on various aspects such as extent of enhancement in efficiency, sync with institutional structure, acceptance to stakeholders, market capacity, value for money, financial feasibility &amp; bankability, etc. </a:t>
            </a:r>
          </a:p>
          <a:p>
            <a:pPr algn="just"/>
            <a:r>
              <a:rPr lang="en-IN" sz="2700" dirty="0" smtClean="0"/>
              <a:t>Some of the general complexities associated with railway PPP projects are also associated with DFC. Such complexities include: high upfront cost, difficult traffic estimation and associated lack of control &amp; uncertainties, regulation of tariff and lack of predictability. </a:t>
            </a:r>
          </a:p>
          <a:p>
            <a:pPr algn="just"/>
            <a:r>
              <a:rPr lang="en-IN" sz="2700" dirty="0" smtClean="0"/>
              <a:t>Apart from above general complexities, certain boundary conditions are defined for DFC. For example, it has been decided that the role of DFCCIL will be limited to building, owning and maintaining rail infrastructure and moving the train within the corridors on its system, while allowing non-discriminatory access to Indian Railways (IR) and other qualified operators of freight trains. The haulage of all trains, even of other qualified operators, would be done by IR. </a:t>
            </a:r>
          </a:p>
          <a:p>
            <a:pPr algn="just"/>
            <a:r>
              <a:rPr lang="en-IN" sz="2700" dirty="0" smtClean="0"/>
              <a:t>Based on above, certain PPP options are possible for DFC which does not include train operations. </a:t>
            </a:r>
          </a:p>
          <a:p>
            <a:pPr algn="just"/>
            <a:r>
              <a:rPr lang="en-IN" sz="2700" dirty="0" smtClean="0"/>
              <a:t>Three stretches can be selected from Eastern DFC for analysis of suitable PPP options. Analysis of such options shows that: </a:t>
            </a:r>
          </a:p>
          <a:p>
            <a:pPr algn="just">
              <a:buNone/>
            </a:pPr>
            <a:r>
              <a:rPr lang="en-IN" sz="2700" dirty="0" smtClean="0"/>
              <a:t>		1)  A number of PPP variants can be chosen for DFC projects. Whether or not a PPP variant</a:t>
            </a:r>
          </a:p>
          <a:p>
            <a:pPr algn="just">
              <a:buNone/>
            </a:pPr>
            <a:r>
              <a:rPr lang="en-IN" sz="2700" dirty="0" smtClean="0"/>
              <a:t>                          would be optimal or not depends on the planning status of the stretch and associated</a:t>
            </a:r>
          </a:p>
          <a:p>
            <a:pPr algn="just">
              <a:buNone/>
            </a:pPr>
            <a:r>
              <a:rPr lang="en-IN" sz="2700" dirty="0" smtClean="0"/>
              <a:t>                          conditions. </a:t>
            </a:r>
          </a:p>
          <a:p>
            <a:pPr algn="just">
              <a:buNone/>
            </a:pPr>
            <a:r>
              <a:rPr lang="en-IN" sz="2700" dirty="0" smtClean="0"/>
              <a:t>		2)  Each PPP variant can be made viable through optimal mix of financing options such as </a:t>
            </a:r>
          </a:p>
          <a:p>
            <a:pPr algn="just">
              <a:buNone/>
            </a:pPr>
            <a:r>
              <a:rPr lang="en-IN" sz="2700" dirty="0" smtClean="0"/>
              <a:t>                          VGF and can also be clubbed with additional scope such as development and O&amp;M of</a:t>
            </a:r>
          </a:p>
          <a:p>
            <a:pPr algn="just">
              <a:buNone/>
            </a:pPr>
            <a:r>
              <a:rPr lang="en-IN" sz="2700" dirty="0" smtClean="0"/>
              <a:t>                          terminals to enhance viability. </a:t>
            </a:r>
          </a:p>
          <a:p>
            <a:pPr algn="just">
              <a:buNone/>
            </a:pPr>
            <a:r>
              <a:rPr lang="en-IN" sz="2700" dirty="0" smtClean="0"/>
              <a:t>		3)  There is associated contingent liability and counterparty risk with each PPP variant and </a:t>
            </a:r>
          </a:p>
          <a:p>
            <a:pPr algn="just">
              <a:buNone/>
            </a:pPr>
            <a:r>
              <a:rPr lang="en-IN" sz="2700" dirty="0" smtClean="0"/>
              <a:t>                          the same is to be taken into account in decision making. </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467600" cy="838200"/>
          </a:xfrm>
        </p:spPr>
        <p:txBody>
          <a:bodyPr>
            <a:normAutofit fontScale="90000"/>
          </a:bodyPr>
          <a:lstStyle/>
          <a:p>
            <a:r>
              <a:rPr lang="en-IN" sz="3600" b="1" u="sng" dirty="0" smtClean="0"/>
              <a:t/>
            </a:r>
            <a:br>
              <a:rPr lang="en-IN" sz="3600" b="1" u="sng" dirty="0" smtClean="0"/>
            </a:br>
            <a:r>
              <a:rPr lang="en-IN" sz="3600" b="1" u="sng" dirty="0" smtClean="0"/>
              <a:t/>
            </a:r>
            <a:br>
              <a:rPr lang="en-IN" sz="3600" b="1" u="sng" dirty="0" smtClean="0"/>
            </a:br>
            <a:r>
              <a:rPr lang="en-IN" sz="3600" b="1" u="sng" dirty="0" smtClean="0"/>
              <a:t/>
            </a:r>
            <a:br>
              <a:rPr lang="en-IN" sz="3600" b="1" u="sng" dirty="0" smtClean="0"/>
            </a:br>
            <a:r>
              <a:rPr lang="en-IN" sz="3600" b="1" u="sng" dirty="0" smtClean="0"/>
              <a:t/>
            </a:r>
            <a:br>
              <a:rPr lang="en-IN" sz="3600" b="1" u="sng" dirty="0" smtClean="0"/>
            </a:br>
            <a:r>
              <a:rPr lang="en-IN" sz="3600" b="1" u="sng" dirty="0" smtClean="0"/>
              <a:t/>
            </a:r>
            <a:br>
              <a:rPr lang="en-IN" sz="3600" b="1" u="sng" dirty="0" smtClean="0"/>
            </a:br>
            <a:r>
              <a:rPr lang="en-IN" sz="3600" b="1" u="sng" dirty="0" smtClean="0"/>
              <a:t/>
            </a:r>
            <a:br>
              <a:rPr lang="en-IN" sz="3600" b="1" u="sng" dirty="0" smtClean="0"/>
            </a:br>
            <a:r>
              <a:rPr lang="en-IN" sz="3600" b="1" u="sng" dirty="0" smtClean="0"/>
              <a:t/>
            </a:r>
            <a:br>
              <a:rPr lang="en-IN" sz="3600" b="1" u="sng" dirty="0" smtClean="0"/>
            </a:br>
            <a:r>
              <a:rPr lang="en-IN" sz="3600" b="1" u="sng" dirty="0" smtClean="0"/>
              <a:t/>
            </a:r>
            <a:br>
              <a:rPr lang="en-IN" sz="3600" b="1" u="sng" dirty="0" smtClean="0"/>
            </a:br>
            <a:r>
              <a:rPr lang="en-IN" sz="3600" b="1" u="sng" dirty="0" smtClean="0"/>
              <a:t/>
            </a:r>
            <a:br>
              <a:rPr lang="en-IN" sz="3600" b="1" u="sng" dirty="0" smtClean="0"/>
            </a:br>
            <a:r>
              <a:rPr lang="en-IN" sz="3600" b="1" u="sng" dirty="0" smtClean="0"/>
              <a:t>Project timelines</a:t>
            </a:r>
            <a:endParaRPr lang="en-IN" sz="3600" b="1" u="sng" dirty="0"/>
          </a:p>
        </p:txBody>
      </p:sp>
      <p:sp>
        <p:nvSpPr>
          <p:cNvPr id="3" name="Content Placeholder 2"/>
          <p:cNvSpPr>
            <a:spLocks noGrp="1"/>
          </p:cNvSpPr>
          <p:nvPr>
            <p:ph idx="1"/>
          </p:nvPr>
        </p:nvSpPr>
        <p:spPr>
          <a:xfrm>
            <a:off x="457200" y="1066800"/>
            <a:ext cx="8229600" cy="5257800"/>
          </a:xfrm>
        </p:spPr>
        <p:txBody>
          <a:bodyPr>
            <a:normAutofit/>
          </a:bodyPr>
          <a:lstStyle/>
          <a:p>
            <a:pPr>
              <a:buNone/>
            </a:pPr>
            <a:r>
              <a:rPr lang="en-IN" dirty="0" smtClean="0"/>
              <a:t> </a:t>
            </a:r>
            <a:endParaRPr lang="en-IN" dirty="0"/>
          </a:p>
        </p:txBody>
      </p:sp>
      <p:graphicFrame>
        <p:nvGraphicFramePr>
          <p:cNvPr id="4" name="Table 3"/>
          <p:cNvGraphicFramePr>
            <a:graphicFrameLocks noGrp="1"/>
          </p:cNvGraphicFramePr>
          <p:nvPr/>
        </p:nvGraphicFramePr>
        <p:xfrm>
          <a:off x="838200" y="1600200"/>
          <a:ext cx="7239000" cy="3893520"/>
        </p:xfrm>
        <a:graphic>
          <a:graphicData uri="http://schemas.openxmlformats.org/drawingml/2006/table">
            <a:tbl>
              <a:tblPr firstRow="1" bandRow="1">
                <a:tableStyleId>{5C22544A-7EE6-4342-B048-85BDC9FD1C3A}</a:tableStyleId>
              </a:tblPr>
              <a:tblGrid>
                <a:gridCol w="4126906"/>
                <a:gridCol w="1556047"/>
                <a:gridCol w="1556047"/>
              </a:tblGrid>
              <a:tr h="553509">
                <a:tc>
                  <a:txBody>
                    <a:bodyPr/>
                    <a:lstStyle/>
                    <a:p>
                      <a:pPr algn="ctr">
                        <a:lnSpc>
                          <a:spcPct val="115000"/>
                        </a:lnSpc>
                        <a:spcAft>
                          <a:spcPts val="0"/>
                        </a:spcAft>
                      </a:pPr>
                      <a:r>
                        <a:rPr lang="en-IN" sz="1600" b="1" dirty="0">
                          <a:latin typeface="Garamond-Bold"/>
                          <a:ea typeface="Calibri"/>
                          <a:cs typeface="Garamond-Bold"/>
                        </a:rPr>
                        <a:t>Milestone </a:t>
                      </a:r>
                      <a:endParaRPr lang="en-IN" sz="1600" dirty="0">
                        <a:latin typeface="Calibri"/>
                        <a:ea typeface="Calibri"/>
                        <a:cs typeface="Mangal"/>
                      </a:endParaRPr>
                    </a:p>
                  </a:txBody>
                  <a:tcPr marL="68580" marR="68580" marT="0" marB="0"/>
                </a:tc>
                <a:tc>
                  <a:txBody>
                    <a:bodyPr/>
                    <a:lstStyle/>
                    <a:p>
                      <a:pPr algn="ctr">
                        <a:lnSpc>
                          <a:spcPct val="115000"/>
                        </a:lnSpc>
                        <a:spcAft>
                          <a:spcPts val="0"/>
                        </a:spcAft>
                      </a:pPr>
                      <a:r>
                        <a:rPr lang="en-IN" sz="1600" b="1" dirty="0" smtClean="0">
                          <a:latin typeface="Garamond-Bold"/>
                          <a:ea typeface="Calibri"/>
                          <a:cs typeface="Garamond-Bold"/>
                        </a:rPr>
                        <a:t>Timeline</a:t>
                      </a:r>
                    </a:p>
                    <a:p>
                      <a:pPr algn="ctr">
                        <a:lnSpc>
                          <a:spcPct val="115000"/>
                        </a:lnSpc>
                        <a:spcAft>
                          <a:spcPts val="0"/>
                        </a:spcAft>
                      </a:pPr>
                      <a:r>
                        <a:rPr lang="en-IN" sz="1600" b="1" dirty="0" smtClean="0">
                          <a:latin typeface="Garamond-Bold"/>
                          <a:ea typeface="Calibri"/>
                          <a:cs typeface="Mangal"/>
                        </a:rPr>
                        <a:t>Phase I</a:t>
                      </a:r>
                      <a:endParaRPr lang="en-IN" sz="1600" dirty="0">
                        <a:latin typeface="Calibri"/>
                        <a:ea typeface="Calibri"/>
                        <a:cs typeface="Mangal"/>
                      </a:endParaRPr>
                    </a:p>
                  </a:txBody>
                  <a:tcPr marL="68580" marR="68580" marT="0" marB="0"/>
                </a:tc>
                <a:tc>
                  <a:txBody>
                    <a:bodyPr/>
                    <a:lstStyle/>
                    <a:p>
                      <a:pPr marL="0" algn="ctr" rtl="0" eaLnBrk="1" latinLnBrk="0" hangingPunct="1">
                        <a:lnSpc>
                          <a:spcPct val="115000"/>
                        </a:lnSpc>
                        <a:spcAft>
                          <a:spcPts val="0"/>
                        </a:spcAft>
                      </a:pPr>
                      <a:r>
                        <a:rPr kumimoji="0" lang="en-IN" sz="1600" b="1" kern="1200" dirty="0" smtClean="0">
                          <a:solidFill>
                            <a:schemeClr val="lt1"/>
                          </a:solidFill>
                          <a:latin typeface="Garamond-Bold"/>
                          <a:ea typeface="Calibri"/>
                          <a:cs typeface="Garamond-Bold"/>
                        </a:rPr>
                        <a:t>Time line Phase II</a:t>
                      </a:r>
                      <a:endParaRPr kumimoji="0" lang="en-IN" sz="1600" b="1" kern="1200" dirty="0">
                        <a:solidFill>
                          <a:schemeClr val="lt1"/>
                        </a:solidFill>
                        <a:latin typeface="Garamond-Bold"/>
                        <a:ea typeface="Calibri"/>
                        <a:cs typeface="Garamond-Bold"/>
                      </a:endParaRPr>
                    </a:p>
                  </a:txBody>
                  <a:tcPr marL="68580" marR="68580" marT="0" marB="0"/>
                </a:tc>
              </a:tr>
              <a:tr h="553509">
                <a:tc>
                  <a:txBody>
                    <a:bodyPr/>
                    <a:lstStyle/>
                    <a:p>
                      <a:pPr>
                        <a:lnSpc>
                          <a:spcPct val="115000"/>
                        </a:lnSpc>
                        <a:spcAft>
                          <a:spcPts val="0"/>
                        </a:spcAft>
                      </a:pPr>
                      <a:r>
                        <a:rPr lang="en-IN" sz="1800" b="1" dirty="0">
                          <a:solidFill>
                            <a:srgbClr val="000000"/>
                          </a:solidFill>
                          <a:latin typeface="Garamond"/>
                          <a:ea typeface="Calibri"/>
                          <a:cs typeface="Garamond"/>
                        </a:rPr>
                        <a:t>Construction Start Date</a:t>
                      </a:r>
                      <a:endParaRPr lang="en-IN" sz="1800" b="1" dirty="0">
                        <a:latin typeface="Calibri"/>
                        <a:ea typeface="Calibri"/>
                        <a:cs typeface="Mangal"/>
                      </a:endParaRPr>
                    </a:p>
                  </a:txBody>
                  <a:tcPr marL="68580" marR="68580" marT="0" marB="0"/>
                </a:tc>
                <a:tc>
                  <a:txBody>
                    <a:bodyPr/>
                    <a:lstStyle/>
                    <a:p>
                      <a:pPr>
                        <a:lnSpc>
                          <a:spcPct val="115000"/>
                        </a:lnSpc>
                        <a:spcAft>
                          <a:spcPts val="0"/>
                        </a:spcAft>
                      </a:pPr>
                      <a:r>
                        <a:rPr lang="en-IN" sz="1800" b="1" dirty="0" smtClean="0">
                          <a:solidFill>
                            <a:srgbClr val="000000"/>
                          </a:solidFill>
                          <a:latin typeface="Garamond"/>
                          <a:ea typeface="Calibri"/>
                          <a:cs typeface="Garamond"/>
                        </a:rPr>
                        <a:t>1-Apr-14</a:t>
                      </a:r>
                      <a:endParaRPr lang="en-IN" sz="1800" b="1" dirty="0">
                        <a:latin typeface="Calibri"/>
                        <a:ea typeface="Calibri"/>
                        <a:cs typeface="Mangal"/>
                      </a:endParaRPr>
                    </a:p>
                  </a:txBody>
                  <a:tcPr marL="68580" marR="68580" marT="0" marB="0"/>
                </a:tc>
                <a:tc>
                  <a:txBody>
                    <a:bodyPr/>
                    <a:lstStyle/>
                    <a:p>
                      <a:pPr>
                        <a:lnSpc>
                          <a:spcPct val="115000"/>
                        </a:lnSpc>
                        <a:spcAft>
                          <a:spcPts val="0"/>
                        </a:spcAft>
                      </a:pPr>
                      <a:r>
                        <a:rPr lang="en-IN" sz="1800" b="1" dirty="0" smtClean="0">
                          <a:solidFill>
                            <a:srgbClr val="000000"/>
                          </a:solidFill>
                          <a:latin typeface="Garamond"/>
                          <a:ea typeface="Calibri"/>
                          <a:cs typeface="Garamond"/>
                        </a:rPr>
                        <a:t>1-Apr-15</a:t>
                      </a:r>
                      <a:endParaRPr lang="en-IN" sz="1800" b="1" dirty="0">
                        <a:latin typeface="Calibri"/>
                        <a:ea typeface="Calibri"/>
                        <a:cs typeface="Mangal"/>
                      </a:endParaRPr>
                    </a:p>
                  </a:txBody>
                  <a:tcPr marL="68580" marR="68580" marT="0" marB="0"/>
                </a:tc>
              </a:tr>
              <a:tr h="553509">
                <a:tc>
                  <a:txBody>
                    <a:bodyPr/>
                    <a:lstStyle/>
                    <a:p>
                      <a:pPr>
                        <a:lnSpc>
                          <a:spcPct val="115000"/>
                        </a:lnSpc>
                        <a:spcAft>
                          <a:spcPts val="0"/>
                        </a:spcAft>
                      </a:pPr>
                      <a:r>
                        <a:rPr lang="en-IN" sz="1800" b="1" dirty="0">
                          <a:solidFill>
                            <a:srgbClr val="000000"/>
                          </a:solidFill>
                          <a:latin typeface="Garamond"/>
                          <a:ea typeface="Calibri"/>
                          <a:cs typeface="Garamond"/>
                        </a:rPr>
                        <a:t>Construction Period </a:t>
                      </a:r>
                      <a:endParaRPr lang="en-IN" sz="1800" b="1" dirty="0">
                        <a:latin typeface="Calibri"/>
                        <a:ea typeface="Calibri"/>
                        <a:cs typeface="Mangal"/>
                      </a:endParaRPr>
                    </a:p>
                  </a:txBody>
                  <a:tcPr marL="68580" marR="68580" marT="0" marB="0"/>
                </a:tc>
                <a:tc>
                  <a:txBody>
                    <a:bodyPr/>
                    <a:lstStyle/>
                    <a:p>
                      <a:pPr>
                        <a:lnSpc>
                          <a:spcPct val="115000"/>
                        </a:lnSpc>
                        <a:spcAft>
                          <a:spcPts val="0"/>
                        </a:spcAft>
                      </a:pPr>
                      <a:r>
                        <a:rPr lang="en-IN" sz="1800" b="1" dirty="0">
                          <a:solidFill>
                            <a:srgbClr val="000000"/>
                          </a:solidFill>
                          <a:latin typeface="Garamond"/>
                          <a:ea typeface="Calibri"/>
                          <a:cs typeface="Garamond"/>
                        </a:rPr>
                        <a:t>5 years</a:t>
                      </a:r>
                      <a:endParaRPr lang="en-IN" sz="1800" b="1" dirty="0">
                        <a:latin typeface="Calibri"/>
                        <a:ea typeface="Calibri"/>
                        <a:cs typeface="Mangal"/>
                      </a:endParaRPr>
                    </a:p>
                  </a:txBody>
                  <a:tcPr marL="68580" marR="68580" marT="0" marB="0"/>
                </a:tc>
                <a:tc>
                  <a:txBody>
                    <a:bodyPr/>
                    <a:lstStyle/>
                    <a:p>
                      <a:pPr>
                        <a:lnSpc>
                          <a:spcPct val="115000"/>
                        </a:lnSpc>
                        <a:spcAft>
                          <a:spcPts val="0"/>
                        </a:spcAft>
                      </a:pPr>
                      <a:r>
                        <a:rPr lang="en-IN" sz="1800" b="1" dirty="0">
                          <a:solidFill>
                            <a:srgbClr val="000000"/>
                          </a:solidFill>
                          <a:latin typeface="Garamond"/>
                          <a:ea typeface="Calibri"/>
                          <a:cs typeface="Garamond"/>
                        </a:rPr>
                        <a:t>4</a:t>
                      </a:r>
                      <a:r>
                        <a:rPr lang="en-IN" sz="1800" b="1" dirty="0" smtClean="0">
                          <a:solidFill>
                            <a:srgbClr val="000000"/>
                          </a:solidFill>
                          <a:latin typeface="Garamond"/>
                          <a:ea typeface="Calibri"/>
                          <a:cs typeface="Garamond"/>
                        </a:rPr>
                        <a:t> </a:t>
                      </a:r>
                      <a:r>
                        <a:rPr lang="en-IN" sz="1800" b="1" dirty="0">
                          <a:solidFill>
                            <a:srgbClr val="000000"/>
                          </a:solidFill>
                          <a:latin typeface="Garamond"/>
                          <a:ea typeface="Calibri"/>
                          <a:cs typeface="Garamond"/>
                        </a:rPr>
                        <a:t>years</a:t>
                      </a:r>
                      <a:endParaRPr lang="en-IN" sz="1800" b="1" dirty="0">
                        <a:latin typeface="Calibri"/>
                        <a:ea typeface="Calibri"/>
                        <a:cs typeface="Mangal"/>
                      </a:endParaRPr>
                    </a:p>
                  </a:txBody>
                  <a:tcPr marL="68580" marR="68580" marT="0" marB="0"/>
                </a:tc>
              </a:tr>
              <a:tr h="553509">
                <a:tc>
                  <a:txBody>
                    <a:bodyPr/>
                    <a:lstStyle/>
                    <a:p>
                      <a:pPr>
                        <a:lnSpc>
                          <a:spcPct val="115000"/>
                        </a:lnSpc>
                        <a:spcAft>
                          <a:spcPts val="0"/>
                        </a:spcAft>
                      </a:pPr>
                      <a:r>
                        <a:rPr lang="en-IN" sz="1800" b="1" dirty="0">
                          <a:solidFill>
                            <a:srgbClr val="000000"/>
                          </a:solidFill>
                          <a:latin typeface="Garamond"/>
                          <a:ea typeface="Calibri"/>
                          <a:cs typeface="Garamond"/>
                        </a:rPr>
                        <a:t>Scheduled Construction End Date </a:t>
                      </a:r>
                      <a:endParaRPr lang="en-IN" sz="1800" b="1" dirty="0">
                        <a:latin typeface="Calibri"/>
                        <a:ea typeface="Calibri"/>
                        <a:cs typeface="Mangal"/>
                      </a:endParaRPr>
                    </a:p>
                  </a:txBody>
                  <a:tcPr marL="68580" marR="68580" marT="0" marB="0"/>
                </a:tc>
                <a:tc>
                  <a:txBody>
                    <a:bodyPr/>
                    <a:lstStyle/>
                    <a:p>
                      <a:pPr>
                        <a:lnSpc>
                          <a:spcPct val="115000"/>
                        </a:lnSpc>
                        <a:spcAft>
                          <a:spcPts val="0"/>
                        </a:spcAft>
                      </a:pPr>
                      <a:r>
                        <a:rPr lang="en-IN" sz="1800" b="1" dirty="0">
                          <a:solidFill>
                            <a:srgbClr val="000000"/>
                          </a:solidFill>
                          <a:latin typeface="Garamond"/>
                          <a:ea typeface="Calibri"/>
                          <a:cs typeface="Garamond"/>
                        </a:rPr>
                        <a:t>31-Mar-19</a:t>
                      </a:r>
                      <a:endParaRPr lang="en-IN" sz="1800" b="1" dirty="0">
                        <a:latin typeface="Calibri"/>
                        <a:ea typeface="Calibri"/>
                        <a:cs typeface="Mangal"/>
                      </a:endParaRPr>
                    </a:p>
                  </a:txBody>
                  <a:tcPr marL="68580" marR="68580" marT="0" marB="0"/>
                </a:tc>
                <a:tc>
                  <a:txBody>
                    <a:bodyPr/>
                    <a:lstStyle/>
                    <a:p>
                      <a:pPr>
                        <a:lnSpc>
                          <a:spcPct val="115000"/>
                        </a:lnSpc>
                        <a:spcAft>
                          <a:spcPts val="0"/>
                        </a:spcAft>
                      </a:pPr>
                      <a:r>
                        <a:rPr lang="en-IN" sz="1800" b="1" dirty="0" smtClean="0">
                          <a:solidFill>
                            <a:srgbClr val="000000"/>
                          </a:solidFill>
                          <a:latin typeface="Garamond"/>
                          <a:ea typeface="Calibri"/>
                          <a:cs typeface="Garamond"/>
                        </a:rPr>
                        <a:t>31-Mar-18</a:t>
                      </a:r>
                      <a:endParaRPr lang="en-IN" sz="1800" b="1" dirty="0">
                        <a:latin typeface="Calibri"/>
                        <a:ea typeface="Calibri"/>
                        <a:cs typeface="Mangal"/>
                      </a:endParaRPr>
                    </a:p>
                  </a:txBody>
                  <a:tcPr marL="68580" marR="68580" marT="0" marB="0"/>
                </a:tc>
              </a:tr>
              <a:tr h="632582">
                <a:tc>
                  <a:txBody>
                    <a:bodyPr/>
                    <a:lstStyle/>
                    <a:p>
                      <a:pPr>
                        <a:lnSpc>
                          <a:spcPct val="115000"/>
                        </a:lnSpc>
                        <a:spcAft>
                          <a:spcPts val="0"/>
                        </a:spcAft>
                      </a:pPr>
                      <a:r>
                        <a:rPr lang="en-IN" sz="1800" b="1" dirty="0">
                          <a:solidFill>
                            <a:srgbClr val="000000"/>
                          </a:solidFill>
                          <a:latin typeface="Garamond"/>
                          <a:ea typeface="Calibri"/>
                          <a:cs typeface="Garamond"/>
                        </a:rPr>
                        <a:t>Scheduled Commercial Operation Date(COD)</a:t>
                      </a:r>
                      <a:endParaRPr lang="en-IN" sz="1800" b="1" dirty="0">
                        <a:latin typeface="Calibri"/>
                        <a:ea typeface="Calibri"/>
                        <a:cs typeface="Mangal"/>
                      </a:endParaRPr>
                    </a:p>
                  </a:txBody>
                  <a:tcPr marL="68580" marR="68580" marT="0" marB="0"/>
                </a:tc>
                <a:tc>
                  <a:txBody>
                    <a:bodyPr/>
                    <a:lstStyle/>
                    <a:p>
                      <a:pPr>
                        <a:lnSpc>
                          <a:spcPct val="115000"/>
                        </a:lnSpc>
                        <a:spcAft>
                          <a:spcPts val="0"/>
                        </a:spcAft>
                      </a:pPr>
                      <a:r>
                        <a:rPr lang="en-IN" sz="1800" b="1" dirty="0">
                          <a:solidFill>
                            <a:srgbClr val="000000"/>
                          </a:solidFill>
                          <a:latin typeface="Garamond"/>
                          <a:ea typeface="Calibri"/>
                          <a:cs typeface="Garamond"/>
                        </a:rPr>
                        <a:t>1-Apr-19</a:t>
                      </a:r>
                      <a:endParaRPr lang="en-IN" sz="1800" b="1" dirty="0">
                        <a:latin typeface="Calibri"/>
                        <a:ea typeface="Calibri"/>
                        <a:cs typeface="Mangal"/>
                      </a:endParaRPr>
                    </a:p>
                  </a:txBody>
                  <a:tcPr marL="68580" marR="68580" marT="0" marB="0"/>
                </a:tc>
                <a:tc>
                  <a:txBody>
                    <a:bodyPr/>
                    <a:lstStyle/>
                    <a:p>
                      <a:pPr>
                        <a:lnSpc>
                          <a:spcPct val="115000"/>
                        </a:lnSpc>
                        <a:spcAft>
                          <a:spcPts val="0"/>
                        </a:spcAft>
                      </a:pPr>
                      <a:r>
                        <a:rPr lang="en-IN" sz="1800" b="1" dirty="0">
                          <a:solidFill>
                            <a:srgbClr val="000000"/>
                          </a:solidFill>
                          <a:latin typeface="Garamond"/>
                          <a:ea typeface="Calibri"/>
                          <a:cs typeface="Garamond"/>
                        </a:rPr>
                        <a:t>1-Apr-19</a:t>
                      </a:r>
                      <a:endParaRPr lang="en-IN" sz="1800" b="1" dirty="0">
                        <a:latin typeface="Calibri"/>
                        <a:ea typeface="Calibri"/>
                        <a:cs typeface="Mangal"/>
                      </a:endParaRPr>
                    </a:p>
                  </a:txBody>
                  <a:tcPr marL="68580" marR="68580" marT="0" marB="0"/>
                </a:tc>
              </a:tr>
              <a:tr h="553509">
                <a:tc>
                  <a:txBody>
                    <a:bodyPr/>
                    <a:lstStyle/>
                    <a:p>
                      <a:pPr>
                        <a:lnSpc>
                          <a:spcPct val="115000"/>
                        </a:lnSpc>
                        <a:spcAft>
                          <a:spcPts val="0"/>
                        </a:spcAft>
                      </a:pPr>
                      <a:r>
                        <a:rPr lang="en-IN" sz="1800" b="1" dirty="0">
                          <a:solidFill>
                            <a:srgbClr val="000000"/>
                          </a:solidFill>
                          <a:latin typeface="Garamond"/>
                          <a:ea typeface="Calibri"/>
                          <a:cs typeface="Garamond"/>
                        </a:rPr>
                        <a:t>Concession Period </a:t>
                      </a:r>
                      <a:endParaRPr lang="en-IN" sz="1800" b="1" dirty="0">
                        <a:latin typeface="Calibri"/>
                        <a:ea typeface="Calibri"/>
                        <a:cs typeface="Mangal"/>
                      </a:endParaRPr>
                    </a:p>
                  </a:txBody>
                  <a:tcPr marL="68580" marR="68580" marT="0" marB="0"/>
                </a:tc>
                <a:tc>
                  <a:txBody>
                    <a:bodyPr/>
                    <a:lstStyle/>
                    <a:p>
                      <a:pPr>
                        <a:lnSpc>
                          <a:spcPct val="115000"/>
                        </a:lnSpc>
                        <a:spcAft>
                          <a:spcPts val="0"/>
                        </a:spcAft>
                      </a:pPr>
                      <a:r>
                        <a:rPr lang="en-IN" sz="1800" b="1" dirty="0">
                          <a:solidFill>
                            <a:srgbClr val="000000"/>
                          </a:solidFill>
                          <a:latin typeface="Garamond"/>
                          <a:ea typeface="Calibri"/>
                          <a:cs typeface="Garamond"/>
                        </a:rPr>
                        <a:t>25 years</a:t>
                      </a:r>
                      <a:endParaRPr lang="en-IN" sz="1800" b="1" dirty="0">
                        <a:latin typeface="Calibri"/>
                        <a:ea typeface="Calibri"/>
                        <a:cs typeface="Mangal"/>
                      </a:endParaRPr>
                    </a:p>
                  </a:txBody>
                  <a:tcPr marL="68580" marR="68580" marT="0" marB="0"/>
                </a:tc>
                <a:tc>
                  <a:txBody>
                    <a:bodyPr/>
                    <a:lstStyle/>
                    <a:p>
                      <a:pPr>
                        <a:lnSpc>
                          <a:spcPct val="115000"/>
                        </a:lnSpc>
                        <a:spcAft>
                          <a:spcPts val="0"/>
                        </a:spcAft>
                      </a:pPr>
                      <a:r>
                        <a:rPr lang="en-IN" sz="1800" b="1" dirty="0">
                          <a:solidFill>
                            <a:srgbClr val="000000"/>
                          </a:solidFill>
                          <a:latin typeface="Garamond"/>
                          <a:ea typeface="Calibri"/>
                          <a:cs typeface="Garamond"/>
                        </a:rPr>
                        <a:t>25 years</a:t>
                      </a:r>
                      <a:endParaRPr lang="en-IN" sz="1800" b="1" dirty="0">
                        <a:latin typeface="Calibri"/>
                        <a:ea typeface="Calibri"/>
                        <a:cs typeface="Mangal"/>
                      </a:endParaRPr>
                    </a:p>
                  </a:txBody>
                  <a:tcPr marL="68580" marR="68580" marT="0" marB="0"/>
                </a:tc>
              </a:tr>
              <a:tr h="486070">
                <a:tc>
                  <a:txBody>
                    <a:bodyPr/>
                    <a:lstStyle/>
                    <a:p>
                      <a:pPr algn="just">
                        <a:lnSpc>
                          <a:spcPct val="150000"/>
                        </a:lnSpc>
                        <a:spcAft>
                          <a:spcPts val="0"/>
                        </a:spcAft>
                      </a:pPr>
                      <a:r>
                        <a:rPr lang="en-IN" sz="1800" b="1" dirty="0">
                          <a:solidFill>
                            <a:srgbClr val="000000"/>
                          </a:solidFill>
                          <a:latin typeface="Garamond"/>
                          <a:ea typeface="Calibri"/>
                          <a:cs typeface="Garamond"/>
                        </a:rPr>
                        <a:t>Concession End Date </a:t>
                      </a:r>
                      <a:endParaRPr lang="en-IN" sz="1800" b="1" dirty="0">
                        <a:latin typeface="Calibri"/>
                        <a:ea typeface="Calibri"/>
                        <a:cs typeface="Mangal"/>
                      </a:endParaRPr>
                    </a:p>
                  </a:txBody>
                  <a:tcPr marL="68580" marR="68580" marT="0" marB="0"/>
                </a:tc>
                <a:tc>
                  <a:txBody>
                    <a:bodyPr/>
                    <a:lstStyle/>
                    <a:p>
                      <a:pPr>
                        <a:lnSpc>
                          <a:spcPct val="115000"/>
                        </a:lnSpc>
                        <a:spcAft>
                          <a:spcPts val="0"/>
                        </a:spcAft>
                      </a:pPr>
                      <a:r>
                        <a:rPr lang="en-IN" sz="1800" b="1" dirty="0">
                          <a:solidFill>
                            <a:srgbClr val="000000"/>
                          </a:solidFill>
                          <a:latin typeface="Garamond"/>
                          <a:ea typeface="Calibri"/>
                          <a:cs typeface="Garamond"/>
                        </a:rPr>
                        <a:t>31-Mar-39</a:t>
                      </a:r>
                      <a:endParaRPr lang="en-IN" sz="1800" b="1" dirty="0">
                        <a:latin typeface="Calibri"/>
                        <a:ea typeface="Calibri"/>
                        <a:cs typeface="Mangal"/>
                      </a:endParaRPr>
                    </a:p>
                  </a:txBody>
                  <a:tcPr marL="68580" marR="68580" marT="0" marB="0"/>
                </a:tc>
                <a:tc>
                  <a:txBody>
                    <a:bodyPr/>
                    <a:lstStyle/>
                    <a:p>
                      <a:pPr>
                        <a:lnSpc>
                          <a:spcPct val="115000"/>
                        </a:lnSpc>
                        <a:spcAft>
                          <a:spcPts val="0"/>
                        </a:spcAft>
                      </a:pPr>
                      <a:r>
                        <a:rPr lang="en-IN" sz="1800" b="1" dirty="0">
                          <a:solidFill>
                            <a:srgbClr val="000000"/>
                          </a:solidFill>
                          <a:latin typeface="Garamond"/>
                          <a:ea typeface="Calibri"/>
                          <a:cs typeface="Garamond"/>
                        </a:rPr>
                        <a:t>31-Mar-39</a:t>
                      </a:r>
                      <a:endParaRPr lang="en-IN" sz="1800" b="1" dirty="0">
                        <a:latin typeface="Calibri"/>
                        <a:ea typeface="Calibri"/>
                        <a:cs typeface="Mangal"/>
                      </a:endParaRPr>
                    </a:p>
                  </a:txBody>
                  <a:tcPr marL="68580" marR="68580" marT="0" marB="0"/>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399"/>
          </a:xfrm>
        </p:spPr>
        <p:txBody>
          <a:bodyPr>
            <a:noAutofit/>
          </a:bodyPr>
          <a:lstStyle/>
          <a:p>
            <a:r>
              <a:rPr lang="en-IN" sz="2800" u="sng" dirty="0" smtClean="0"/>
              <a:t>ORGANIZATION CHART</a:t>
            </a:r>
            <a:endParaRPr lang="en-IN" sz="2800" u="sng" dirty="0"/>
          </a:p>
        </p:txBody>
      </p:sp>
      <p:sp>
        <p:nvSpPr>
          <p:cNvPr id="3" name="Content Placeholder 2"/>
          <p:cNvSpPr>
            <a:spLocks noGrp="1"/>
          </p:cNvSpPr>
          <p:nvPr>
            <p:ph idx="1"/>
          </p:nvPr>
        </p:nvSpPr>
        <p:spPr>
          <a:xfrm>
            <a:off x="457200" y="381000"/>
            <a:ext cx="8686800" cy="6324600"/>
          </a:xfrm>
        </p:spPr>
        <p:txBody>
          <a:bodyPr/>
          <a:lstStyle/>
          <a:p>
            <a:pPr>
              <a:buNone/>
            </a:pPr>
            <a:endParaRPr lang="en-IN" dirty="0" smtClean="0"/>
          </a:p>
          <a:p>
            <a:pPr>
              <a:buNone/>
            </a:pPr>
            <a:endParaRPr lang="en-IN" dirty="0"/>
          </a:p>
        </p:txBody>
      </p:sp>
      <p:sp>
        <p:nvSpPr>
          <p:cNvPr id="4" name="Rectangle 3"/>
          <p:cNvSpPr/>
          <p:nvPr/>
        </p:nvSpPr>
        <p:spPr>
          <a:xfrm>
            <a:off x="3352800" y="609600"/>
            <a:ext cx="1295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CRB</a:t>
            </a:r>
            <a:endParaRPr lang="en-IN" dirty="0"/>
          </a:p>
        </p:txBody>
      </p:sp>
      <p:sp>
        <p:nvSpPr>
          <p:cNvPr id="5" name="Down Arrow 4"/>
          <p:cNvSpPr/>
          <p:nvPr/>
        </p:nvSpPr>
        <p:spPr>
          <a:xfrm>
            <a:off x="3962400" y="990600"/>
            <a:ext cx="4571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Connector 6"/>
          <p:cNvCxnSpPr/>
          <p:nvPr/>
        </p:nvCxnSpPr>
        <p:spPr>
          <a:xfrm>
            <a:off x="1524000" y="1143000"/>
            <a:ext cx="5029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Down Arrow 9"/>
          <p:cNvSpPr/>
          <p:nvPr/>
        </p:nvSpPr>
        <p:spPr>
          <a:xfrm>
            <a:off x="1524000" y="1143000"/>
            <a:ext cx="4571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Down Arrow 10"/>
          <p:cNvSpPr/>
          <p:nvPr/>
        </p:nvSpPr>
        <p:spPr>
          <a:xfrm>
            <a:off x="6477000" y="1143000"/>
            <a:ext cx="76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685800" y="1600200"/>
            <a:ext cx="2057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MD/DFCCIL</a:t>
            </a:r>
            <a:endParaRPr lang="en-IN" dirty="0"/>
          </a:p>
        </p:txBody>
      </p:sp>
      <p:sp>
        <p:nvSpPr>
          <p:cNvPr id="13" name="Rectangle 12"/>
          <p:cNvSpPr/>
          <p:nvPr/>
        </p:nvSpPr>
        <p:spPr>
          <a:xfrm>
            <a:off x="5867400" y="1524000"/>
            <a:ext cx="2286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smtClean="0"/>
          </a:p>
          <a:p>
            <a:pPr algn="ctr"/>
            <a:r>
              <a:rPr lang="en-IN" dirty="0" smtClean="0"/>
              <a:t>Advisor/Infra.</a:t>
            </a:r>
          </a:p>
          <a:p>
            <a:pPr algn="ctr"/>
            <a:endParaRPr lang="en-IN" dirty="0"/>
          </a:p>
        </p:txBody>
      </p:sp>
      <p:sp>
        <p:nvSpPr>
          <p:cNvPr id="14" name="Down Arrow 13"/>
          <p:cNvSpPr/>
          <p:nvPr/>
        </p:nvSpPr>
        <p:spPr>
          <a:xfrm>
            <a:off x="1524000" y="1981200"/>
            <a:ext cx="45719"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838200" y="2362200"/>
            <a:ext cx="1905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Director/PP</a:t>
            </a:r>
            <a:endParaRPr lang="en-IN" dirty="0"/>
          </a:p>
        </p:txBody>
      </p:sp>
      <p:sp>
        <p:nvSpPr>
          <p:cNvPr id="16" name="Down Arrow 15"/>
          <p:cNvSpPr/>
          <p:nvPr/>
        </p:nvSpPr>
        <p:spPr>
          <a:xfrm>
            <a:off x="6934200" y="1905000"/>
            <a:ext cx="76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 name="Straight Connector 17"/>
          <p:cNvCxnSpPr/>
          <p:nvPr/>
        </p:nvCxnSpPr>
        <p:spPr>
          <a:xfrm>
            <a:off x="4953000" y="2209800"/>
            <a:ext cx="3276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Down Arrow 20"/>
          <p:cNvSpPr/>
          <p:nvPr/>
        </p:nvSpPr>
        <p:spPr>
          <a:xfrm>
            <a:off x="4953000" y="2209800"/>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Down Arrow 21"/>
          <p:cNvSpPr/>
          <p:nvPr/>
        </p:nvSpPr>
        <p:spPr>
          <a:xfrm>
            <a:off x="8229600" y="2209800"/>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p:cNvSpPr/>
          <p:nvPr/>
        </p:nvSpPr>
        <p:spPr>
          <a:xfrm>
            <a:off x="4419600" y="2514600"/>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ED/PPP</a:t>
            </a:r>
            <a:endParaRPr lang="en-IN" dirty="0"/>
          </a:p>
        </p:txBody>
      </p:sp>
      <p:sp>
        <p:nvSpPr>
          <p:cNvPr id="24" name="Rectangle 23"/>
          <p:cNvSpPr/>
          <p:nvPr/>
        </p:nvSpPr>
        <p:spPr>
          <a:xfrm>
            <a:off x="7391400" y="2514600"/>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ED/LRDSS</a:t>
            </a:r>
            <a:endParaRPr lang="en-IN" dirty="0"/>
          </a:p>
        </p:txBody>
      </p:sp>
      <p:sp>
        <p:nvSpPr>
          <p:cNvPr id="26" name="Down Arrow 25"/>
          <p:cNvSpPr/>
          <p:nvPr/>
        </p:nvSpPr>
        <p:spPr>
          <a:xfrm>
            <a:off x="2362200" y="2667000"/>
            <a:ext cx="45719"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8" name="Straight Connector 27"/>
          <p:cNvCxnSpPr/>
          <p:nvPr/>
        </p:nvCxnSpPr>
        <p:spPr>
          <a:xfrm>
            <a:off x="990600" y="3276600"/>
            <a:ext cx="65532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Down Arrow 29"/>
          <p:cNvSpPr/>
          <p:nvPr/>
        </p:nvSpPr>
        <p:spPr>
          <a:xfrm>
            <a:off x="990600" y="3276600"/>
            <a:ext cx="45719"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p:cNvSpPr/>
          <p:nvPr/>
        </p:nvSpPr>
        <p:spPr>
          <a:xfrm>
            <a:off x="533400" y="3657600"/>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Field Unit</a:t>
            </a:r>
            <a:endParaRPr lang="en-IN" dirty="0"/>
          </a:p>
        </p:txBody>
      </p:sp>
      <p:sp>
        <p:nvSpPr>
          <p:cNvPr id="32" name="Down Arrow 31"/>
          <p:cNvSpPr/>
          <p:nvPr/>
        </p:nvSpPr>
        <p:spPr>
          <a:xfrm>
            <a:off x="7467600" y="3276600"/>
            <a:ext cx="76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p:cNvSpPr/>
          <p:nvPr/>
        </p:nvSpPr>
        <p:spPr>
          <a:xfrm>
            <a:off x="6629400" y="3657600"/>
            <a:ext cx="1676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Corp. Office</a:t>
            </a:r>
            <a:endParaRPr lang="en-IN" dirty="0"/>
          </a:p>
        </p:txBody>
      </p:sp>
      <p:sp>
        <p:nvSpPr>
          <p:cNvPr id="25" name="Down Arrow 24"/>
          <p:cNvSpPr/>
          <p:nvPr/>
        </p:nvSpPr>
        <p:spPr>
          <a:xfrm>
            <a:off x="7467600" y="3962400"/>
            <a:ext cx="4571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p:cNvSpPr/>
          <p:nvPr/>
        </p:nvSpPr>
        <p:spPr>
          <a:xfrm>
            <a:off x="6629400" y="4419600"/>
            <a:ext cx="1676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GGM/PPP</a:t>
            </a:r>
            <a:endParaRPr lang="en-IN" dirty="0"/>
          </a:p>
        </p:txBody>
      </p:sp>
      <p:sp>
        <p:nvSpPr>
          <p:cNvPr id="29" name="Down Arrow 28"/>
          <p:cNvSpPr/>
          <p:nvPr/>
        </p:nvSpPr>
        <p:spPr>
          <a:xfrm>
            <a:off x="7467600" y="47244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p:cNvSpPr/>
          <p:nvPr/>
        </p:nvSpPr>
        <p:spPr>
          <a:xfrm>
            <a:off x="6629400" y="4953000"/>
            <a:ext cx="1676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AM/Civil</a:t>
            </a:r>
            <a:endParaRPr lang="en-IN" dirty="0"/>
          </a:p>
        </p:txBody>
      </p:sp>
      <p:sp>
        <p:nvSpPr>
          <p:cNvPr id="35" name="Down Arrow 34"/>
          <p:cNvSpPr/>
          <p:nvPr/>
        </p:nvSpPr>
        <p:spPr>
          <a:xfrm flipH="1">
            <a:off x="1341118" y="39624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7" name="Straight Connector 36"/>
          <p:cNvCxnSpPr/>
          <p:nvPr/>
        </p:nvCxnSpPr>
        <p:spPr>
          <a:xfrm>
            <a:off x="1828800" y="4343400"/>
            <a:ext cx="33528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Down Arrow 39"/>
          <p:cNvSpPr/>
          <p:nvPr/>
        </p:nvSpPr>
        <p:spPr>
          <a:xfrm>
            <a:off x="1828800" y="4343400"/>
            <a:ext cx="4571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Down Arrow 40"/>
          <p:cNvSpPr/>
          <p:nvPr/>
        </p:nvSpPr>
        <p:spPr>
          <a:xfrm>
            <a:off x="5181600" y="4343400"/>
            <a:ext cx="4571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Rectangle 41"/>
          <p:cNvSpPr/>
          <p:nvPr/>
        </p:nvSpPr>
        <p:spPr>
          <a:xfrm>
            <a:off x="1219200" y="4800600"/>
            <a:ext cx="1371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CPM/KKK</a:t>
            </a:r>
            <a:endParaRPr lang="en-IN" dirty="0"/>
          </a:p>
        </p:txBody>
      </p:sp>
      <p:sp>
        <p:nvSpPr>
          <p:cNvPr id="45" name="Rounded Rectangle 44"/>
          <p:cNvSpPr/>
          <p:nvPr/>
        </p:nvSpPr>
        <p:spPr>
          <a:xfrm>
            <a:off x="4495800" y="4800600"/>
            <a:ext cx="1371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CPM/DHN</a:t>
            </a:r>
            <a:endParaRPr lang="en-IN" dirty="0"/>
          </a:p>
        </p:txBody>
      </p:sp>
      <p:sp>
        <p:nvSpPr>
          <p:cNvPr id="46" name="Down Arrow 45"/>
          <p:cNvSpPr/>
          <p:nvPr/>
        </p:nvSpPr>
        <p:spPr>
          <a:xfrm>
            <a:off x="1828800" y="5105400"/>
            <a:ext cx="45719"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8" name="Straight Connector 47"/>
          <p:cNvCxnSpPr/>
          <p:nvPr/>
        </p:nvCxnSpPr>
        <p:spPr>
          <a:xfrm>
            <a:off x="685800" y="5867400"/>
            <a:ext cx="3086100"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Down Arrow 48"/>
          <p:cNvSpPr/>
          <p:nvPr/>
        </p:nvSpPr>
        <p:spPr>
          <a:xfrm>
            <a:off x="685800" y="58674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Down Arrow 49"/>
          <p:cNvSpPr/>
          <p:nvPr/>
        </p:nvSpPr>
        <p:spPr>
          <a:xfrm>
            <a:off x="1828800" y="58674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Rectangle 51"/>
          <p:cNvSpPr/>
          <p:nvPr/>
        </p:nvSpPr>
        <p:spPr>
          <a:xfrm>
            <a:off x="0" y="60960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smtClean="0"/>
              <a:t>Dy.  CPM/CIVIL</a:t>
            </a:r>
            <a:endParaRPr lang="en-IN" sz="1200" dirty="0"/>
          </a:p>
        </p:txBody>
      </p:sp>
      <p:sp>
        <p:nvSpPr>
          <p:cNvPr id="54" name="Rectangle 53"/>
          <p:cNvSpPr/>
          <p:nvPr/>
        </p:nvSpPr>
        <p:spPr>
          <a:xfrm>
            <a:off x="1447800" y="6096000"/>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smtClean="0"/>
              <a:t>Dy.  </a:t>
            </a:r>
            <a:r>
              <a:rPr lang="en-IN" sz="1200" smtClean="0"/>
              <a:t>CPM/FIN.</a:t>
            </a:r>
            <a:endParaRPr lang="en-IN" sz="1200" dirty="0"/>
          </a:p>
        </p:txBody>
      </p:sp>
      <p:sp>
        <p:nvSpPr>
          <p:cNvPr id="56" name="Down Arrow 55"/>
          <p:cNvSpPr/>
          <p:nvPr/>
        </p:nvSpPr>
        <p:spPr>
          <a:xfrm>
            <a:off x="3733800" y="58674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Rectangle 56"/>
          <p:cNvSpPr/>
          <p:nvPr/>
        </p:nvSpPr>
        <p:spPr>
          <a:xfrm>
            <a:off x="3124200" y="60960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smtClean="0"/>
              <a:t>Dy.  CPM/ELEC.</a:t>
            </a:r>
            <a:endParaRPr lang="en-IN" sz="1200" dirty="0"/>
          </a:p>
        </p:txBody>
      </p:sp>
      <p:cxnSp>
        <p:nvCxnSpPr>
          <p:cNvPr id="55" name="Straight Connector 54"/>
          <p:cNvCxnSpPr>
            <a:stCxn id="35" idx="2"/>
          </p:cNvCxnSpPr>
          <p:nvPr/>
        </p:nvCxnSpPr>
        <p:spPr>
          <a:xfrm>
            <a:off x="1363977" y="4191000"/>
            <a:ext cx="2141223"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Down Arrow 57"/>
          <p:cNvSpPr/>
          <p:nvPr/>
        </p:nvSpPr>
        <p:spPr>
          <a:xfrm>
            <a:off x="3505200" y="4191000"/>
            <a:ext cx="4571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1" name="Straight Connector 50"/>
          <p:cNvCxnSpPr>
            <a:stCxn id="56" idx="0"/>
          </p:cNvCxnSpPr>
          <p:nvPr/>
        </p:nvCxnSpPr>
        <p:spPr>
          <a:xfrm>
            <a:off x="3756660" y="5867400"/>
            <a:ext cx="180594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Down Arrow 52"/>
          <p:cNvSpPr/>
          <p:nvPr/>
        </p:nvSpPr>
        <p:spPr>
          <a:xfrm>
            <a:off x="5486400" y="58674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Rectangle 58"/>
          <p:cNvSpPr/>
          <p:nvPr/>
        </p:nvSpPr>
        <p:spPr>
          <a:xfrm>
            <a:off x="5105400" y="6096000"/>
            <a:ext cx="1371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Dy. CPM/S&amp;T</a:t>
            </a:r>
            <a:endParaRPr lang="en-IN" sz="1400" dirty="0"/>
          </a:p>
        </p:txBody>
      </p:sp>
      <p:sp>
        <p:nvSpPr>
          <p:cNvPr id="60" name="Right Arrow 59"/>
          <p:cNvSpPr/>
          <p:nvPr/>
        </p:nvSpPr>
        <p:spPr>
          <a:xfrm>
            <a:off x="6477000" y="4191000"/>
            <a:ext cx="990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Left Arrow 60"/>
          <p:cNvSpPr/>
          <p:nvPr/>
        </p:nvSpPr>
        <p:spPr>
          <a:xfrm>
            <a:off x="7543800" y="4191000"/>
            <a:ext cx="9906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Rectangle 61"/>
          <p:cNvSpPr/>
          <p:nvPr/>
        </p:nvSpPr>
        <p:spPr>
          <a:xfrm>
            <a:off x="8534400" y="3505200"/>
            <a:ext cx="381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1200000" rev="0"/>
              </a:camera>
              <a:lightRig rig="threePt" dir="t"/>
            </a:scene3d>
          </a:bodyPr>
          <a:lstStyle/>
          <a:p>
            <a:pPr algn="ctr"/>
            <a:r>
              <a:rPr lang="en-IN" sz="1600" dirty="0" smtClean="0"/>
              <a:t>Assisted by Finance</a:t>
            </a:r>
            <a:endParaRPr lang="en-IN" sz="1600" dirty="0"/>
          </a:p>
        </p:txBody>
      </p:sp>
      <p:sp>
        <p:nvSpPr>
          <p:cNvPr id="63" name="Rectangle 62"/>
          <p:cNvSpPr/>
          <p:nvPr/>
        </p:nvSpPr>
        <p:spPr>
          <a:xfrm>
            <a:off x="6096000" y="3505200"/>
            <a:ext cx="3810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1600" dirty="0" smtClean="0"/>
              <a:t>Assisted by Executives</a:t>
            </a:r>
            <a:endParaRPr lang="en-IN" sz="1600" dirty="0"/>
          </a:p>
        </p:txBody>
      </p:sp>
      <p:sp>
        <p:nvSpPr>
          <p:cNvPr id="65" name="Slide Number Placeholder 64"/>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381000"/>
          </a:xfrm>
        </p:spPr>
        <p:txBody>
          <a:bodyPr>
            <a:normAutofit fontScale="90000"/>
          </a:bodyPr>
          <a:lstStyle/>
          <a:p>
            <a:r>
              <a:rPr lang="en-IN" sz="3200" b="1" u="sng" dirty="0" smtClean="0"/>
              <a:t>CURRENT STATUS</a:t>
            </a:r>
            <a:endParaRPr lang="en-IN" sz="3200" b="1" u="sng" dirty="0"/>
          </a:p>
        </p:txBody>
      </p:sp>
      <p:sp>
        <p:nvSpPr>
          <p:cNvPr id="3" name="Content Placeholder 2"/>
          <p:cNvSpPr>
            <a:spLocks noGrp="1"/>
          </p:cNvSpPr>
          <p:nvPr>
            <p:ph idx="1"/>
          </p:nvPr>
        </p:nvSpPr>
        <p:spPr>
          <a:xfrm>
            <a:off x="457200" y="609600"/>
            <a:ext cx="8229600" cy="6096000"/>
          </a:xfrm>
        </p:spPr>
        <p:txBody>
          <a:bodyPr>
            <a:normAutofit fontScale="25000" lnSpcReduction="20000"/>
          </a:bodyPr>
          <a:lstStyle/>
          <a:p>
            <a:pPr>
              <a:buNone/>
            </a:pPr>
            <a:endParaRPr lang="en-IN" sz="3200" dirty="0" smtClean="0">
              <a:latin typeface="Arial" pitchFamily="34" charset="0"/>
              <a:cs typeface="Arial" pitchFamily="34" charset="0"/>
            </a:endParaRPr>
          </a:p>
          <a:p>
            <a:pPr algn="just">
              <a:buNone/>
            </a:pPr>
            <a:r>
              <a:rPr lang="en-IN" sz="6400" dirty="0" smtClean="0">
                <a:latin typeface="Arial" pitchFamily="34" charset="0"/>
                <a:cs typeface="Arial" pitchFamily="34" charset="0"/>
              </a:rPr>
              <a:t>     As per  direction from Railway Board, the section has been split into two packages as under:- </a:t>
            </a:r>
          </a:p>
          <a:p>
            <a:pPr algn="just">
              <a:buNone/>
            </a:pPr>
            <a:r>
              <a:rPr lang="en-IN" sz="6400" dirty="0" smtClean="0">
                <a:latin typeface="Arial" pitchFamily="34" charset="0"/>
                <a:cs typeface="Arial" pitchFamily="34" charset="0"/>
              </a:rPr>
              <a:t>   (1) </a:t>
            </a:r>
            <a:r>
              <a:rPr lang="en-IN" sz="6400" dirty="0" err="1" smtClean="0">
                <a:latin typeface="Arial" pitchFamily="34" charset="0"/>
                <a:cs typeface="Arial" pitchFamily="34" charset="0"/>
              </a:rPr>
              <a:t>Dankuni</a:t>
            </a:r>
            <a:r>
              <a:rPr lang="en-IN" sz="6400" dirty="0" smtClean="0">
                <a:latin typeface="Arial" pitchFamily="34" charset="0"/>
                <a:cs typeface="Arial" pitchFamily="34" charset="0"/>
              </a:rPr>
              <a:t>- </a:t>
            </a:r>
            <a:r>
              <a:rPr lang="en-IN" sz="6400" dirty="0" err="1" smtClean="0">
                <a:latin typeface="Arial" pitchFamily="34" charset="0"/>
                <a:cs typeface="Arial" pitchFamily="34" charset="0"/>
              </a:rPr>
              <a:t>Gomoh</a:t>
            </a:r>
            <a:r>
              <a:rPr lang="en-IN" sz="6400" dirty="0" smtClean="0">
                <a:latin typeface="Arial" pitchFamily="34" charset="0"/>
                <a:cs typeface="Arial" pitchFamily="34" charset="0"/>
              </a:rPr>
              <a:t> Section (276 </a:t>
            </a:r>
            <a:r>
              <a:rPr lang="en-IN" sz="6400" dirty="0" err="1" smtClean="0">
                <a:latin typeface="Arial" pitchFamily="34" charset="0"/>
                <a:cs typeface="Arial" pitchFamily="34" charset="0"/>
              </a:rPr>
              <a:t>Kms</a:t>
            </a:r>
            <a:r>
              <a:rPr lang="en-IN" sz="6400" dirty="0" smtClean="0">
                <a:latin typeface="Arial" pitchFamily="34" charset="0"/>
                <a:cs typeface="Arial" pitchFamily="34" charset="0"/>
              </a:rPr>
              <a:t>.) in first phase costing</a:t>
            </a:r>
          </a:p>
          <a:p>
            <a:pPr algn="just">
              <a:buNone/>
            </a:pPr>
            <a:r>
              <a:rPr lang="en-IN" sz="6400" dirty="0" smtClean="0">
                <a:latin typeface="Arial" pitchFamily="34" charset="0"/>
                <a:cs typeface="Arial" pitchFamily="34" charset="0"/>
              </a:rPr>
              <a:t>         Rs.6489Crs (as on Oct 2012) &amp; DPR is ready</a:t>
            </a:r>
          </a:p>
          <a:p>
            <a:pPr marL="514350" indent="-514350" algn="just">
              <a:lnSpc>
                <a:spcPct val="170000"/>
              </a:lnSpc>
              <a:buNone/>
            </a:pPr>
            <a:r>
              <a:rPr lang="en-IN" sz="6400" dirty="0" smtClean="0">
                <a:latin typeface="Arial" pitchFamily="34" charset="0"/>
                <a:cs typeface="Arial" pitchFamily="34" charset="0"/>
              </a:rPr>
              <a:t>    (2) </a:t>
            </a:r>
            <a:r>
              <a:rPr lang="en-IN" sz="6400" dirty="0" err="1" smtClean="0">
                <a:latin typeface="Arial" pitchFamily="34" charset="0"/>
                <a:cs typeface="Arial" pitchFamily="34" charset="0"/>
              </a:rPr>
              <a:t>Gomoh</a:t>
            </a:r>
            <a:r>
              <a:rPr lang="en-IN" sz="6400" dirty="0" smtClean="0">
                <a:latin typeface="Arial" pitchFamily="34" charset="0"/>
                <a:cs typeface="Arial" pitchFamily="34" charset="0"/>
              </a:rPr>
              <a:t>- </a:t>
            </a:r>
            <a:r>
              <a:rPr lang="en-IN" sz="6400" dirty="0" err="1" smtClean="0">
                <a:latin typeface="Arial" pitchFamily="34" charset="0"/>
                <a:cs typeface="Arial" pitchFamily="34" charset="0"/>
              </a:rPr>
              <a:t>Sonnagar</a:t>
            </a:r>
            <a:r>
              <a:rPr lang="en-IN" sz="6400" dirty="0" smtClean="0">
                <a:latin typeface="Arial" pitchFamily="34" charset="0"/>
                <a:cs typeface="Arial" pitchFamily="34" charset="0"/>
              </a:rPr>
              <a:t> Section (264 </a:t>
            </a:r>
            <a:r>
              <a:rPr lang="en-IN" sz="6400" dirty="0" err="1" smtClean="0">
                <a:latin typeface="Arial" pitchFamily="34" charset="0"/>
                <a:cs typeface="Arial" pitchFamily="34" charset="0"/>
              </a:rPr>
              <a:t>Kms</a:t>
            </a:r>
            <a:r>
              <a:rPr lang="en-IN" sz="6400" dirty="0" smtClean="0">
                <a:latin typeface="Arial" pitchFamily="34" charset="0"/>
                <a:cs typeface="Arial" pitchFamily="34" charset="0"/>
              </a:rPr>
              <a:t>.) in second phase for which detailed </a:t>
            </a:r>
            <a:r>
              <a:rPr lang="en-IN" sz="6400" dirty="0" err="1" smtClean="0">
                <a:latin typeface="Arial" pitchFamily="34" charset="0"/>
                <a:cs typeface="Arial" pitchFamily="34" charset="0"/>
              </a:rPr>
              <a:t>Engg</a:t>
            </a:r>
            <a:r>
              <a:rPr lang="en-IN" sz="6400" dirty="0" smtClean="0">
                <a:latin typeface="Arial" pitchFamily="34" charset="0"/>
                <a:cs typeface="Arial" pitchFamily="34" charset="0"/>
              </a:rPr>
              <a:t>. survey is in progress and DPR is under compilation.</a:t>
            </a:r>
          </a:p>
          <a:p>
            <a:pPr algn="just">
              <a:buFont typeface="Wingdings" pitchFamily="2" charset="2"/>
              <a:buChar char="Ø"/>
            </a:pPr>
            <a:r>
              <a:rPr lang="en-IN" sz="6400" dirty="0" smtClean="0">
                <a:latin typeface="Arial" pitchFamily="34" charset="0"/>
                <a:cs typeface="Arial" pitchFamily="34" charset="0"/>
              </a:rPr>
              <a:t> The utility identification and shifting will be executed by DFCCIL and funded by </a:t>
            </a:r>
          </a:p>
          <a:p>
            <a:pPr algn="just">
              <a:buNone/>
            </a:pPr>
            <a:r>
              <a:rPr lang="en-IN" sz="6400" dirty="0" smtClean="0">
                <a:latin typeface="Arial" pitchFamily="34" charset="0"/>
                <a:cs typeface="Arial" pitchFamily="34" charset="0"/>
              </a:rPr>
              <a:t>      Ministry of Railways for above sections (formal decision is yet to be received).</a:t>
            </a:r>
          </a:p>
          <a:p>
            <a:pPr algn="just">
              <a:buNone/>
            </a:pPr>
            <a:endParaRPr lang="en-IN" sz="4400" dirty="0" smtClean="0">
              <a:latin typeface="Arial" pitchFamily="34" charset="0"/>
              <a:cs typeface="Arial" pitchFamily="34" charset="0"/>
            </a:endParaRPr>
          </a:p>
          <a:p>
            <a:pPr algn="just">
              <a:buFont typeface="Wingdings" pitchFamily="2" charset="2"/>
              <a:buChar char="Ø"/>
            </a:pPr>
            <a:r>
              <a:rPr lang="en-IN" sz="6400" dirty="0" smtClean="0">
                <a:latin typeface="Arial" pitchFamily="34" charset="0"/>
                <a:cs typeface="Arial" pitchFamily="34" charset="0"/>
              </a:rPr>
              <a:t> M/s. SBI Capitals is undertaking the study of financials of the project in two phases separately. </a:t>
            </a:r>
          </a:p>
          <a:p>
            <a:pPr algn="just">
              <a:buFont typeface="Wingdings" pitchFamily="2" charset="2"/>
              <a:buChar char="Ø"/>
            </a:pPr>
            <a:r>
              <a:rPr lang="en-IN" sz="6400" dirty="0" smtClean="0">
                <a:latin typeface="Arial" pitchFamily="34" charset="0"/>
                <a:cs typeface="Arial" pitchFamily="34" charset="0"/>
              </a:rPr>
              <a:t>The Model Concession Agreement of BOT Toll of Road sector is proposed to be customized for   this purpose &amp; yet to be finalized. </a:t>
            </a:r>
          </a:p>
          <a:p>
            <a:pPr algn="just">
              <a:buNone/>
            </a:pPr>
            <a:endParaRPr lang="en-IN" sz="4400" dirty="0" smtClean="0">
              <a:latin typeface="Arial" pitchFamily="34" charset="0"/>
              <a:cs typeface="Arial" pitchFamily="34" charset="0"/>
            </a:endParaRPr>
          </a:p>
          <a:p>
            <a:pPr algn="just">
              <a:buFont typeface="Wingdings" pitchFamily="2" charset="2"/>
              <a:buChar char="Ø"/>
            </a:pPr>
            <a:r>
              <a:rPr lang="en-IN" sz="6400" dirty="0" smtClean="0">
                <a:latin typeface="Arial" pitchFamily="34" charset="0"/>
                <a:cs typeface="Arial" pitchFamily="34" charset="0"/>
              </a:rPr>
              <a:t> Preparation of Manual of Specification and Standards by M/s RITES are at final stage of consideration</a:t>
            </a:r>
          </a:p>
          <a:p>
            <a:pPr algn="just">
              <a:buFont typeface="Wingdings" pitchFamily="2" charset="2"/>
              <a:buChar char="Ø"/>
            </a:pPr>
            <a:r>
              <a:rPr lang="en-IN" sz="6400" dirty="0" smtClean="0">
                <a:latin typeface="Arial" pitchFamily="34" charset="0"/>
                <a:cs typeface="Arial" pitchFamily="34" charset="0"/>
              </a:rPr>
              <a:t>The RFQ document for phase-I based on Elevated Rail Corridor Mumbai also on DBFMT model is ready. However, the same is under process of finalization.</a:t>
            </a:r>
          </a:p>
          <a:p>
            <a:pPr algn="just">
              <a:buFont typeface="Wingdings" pitchFamily="2" charset="2"/>
              <a:buChar char="Ø"/>
            </a:pPr>
            <a:r>
              <a:rPr lang="en-IN" sz="6400" dirty="0" smtClean="0">
                <a:latin typeface="Arial" pitchFamily="34" charset="0"/>
                <a:cs typeface="Arial" pitchFamily="34" charset="0"/>
              </a:rPr>
              <a:t>The RFP document for phase-I will follow the finalization RFQ document. </a:t>
            </a:r>
          </a:p>
          <a:p>
            <a:pPr algn="just">
              <a:buFont typeface="Wingdings" pitchFamily="2" charset="2"/>
              <a:buChar char="Ø"/>
            </a:pPr>
            <a:r>
              <a:rPr lang="en-IN" sz="6400" dirty="0" smtClean="0">
                <a:latin typeface="Arial" pitchFamily="34" charset="0"/>
                <a:cs typeface="Arial" pitchFamily="34" charset="0"/>
              </a:rPr>
              <a:t>RFQ &amp; RFP document as above will be modified for phase-II.</a:t>
            </a:r>
          </a:p>
          <a:p>
            <a:pPr algn="just">
              <a:buFont typeface="Wingdings" pitchFamily="2" charset="2"/>
              <a:buChar char="Ø"/>
            </a:pPr>
            <a:r>
              <a:rPr lang="en-IN" sz="6400" dirty="0" smtClean="0">
                <a:latin typeface="Arial" pitchFamily="34" charset="0"/>
                <a:cs typeface="Arial" pitchFamily="34" charset="0"/>
              </a:rPr>
              <a:t>The section so constructed will be operated as per Business plan of DFCCIL (under process of finalization).</a:t>
            </a:r>
          </a:p>
          <a:p>
            <a:pPr>
              <a:buNone/>
            </a:pPr>
            <a:endParaRPr lang="en-IN" sz="64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457200"/>
          </a:xfrm>
        </p:spPr>
        <p:txBody>
          <a:bodyPr>
            <a:normAutofit fontScale="90000"/>
          </a:bodyPr>
          <a:lstStyle/>
          <a:p>
            <a:r>
              <a:rPr lang="en-IN" sz="3200" b="1" u="sng" dirty="0" smtClean="0"/>
              <a:t>BIDDING PROCESS</a:t>
            </a:r>
            <a:endParaRPr lang="en-IN" sz="3200" b="1" u="sng" dirty="0"/>
          </a:p>
        </p:txBody>
      </p:sp>
      <p:sp>
        <p:nvSpPr>
          <p:cNvPr id="3" name="Content Placeholder 2"/>
          <p:cNvSpPr>
            <a:spLocks noGrp="1"/>
          </p:cNvSpPr>
          <p:nvPr>
            <p:ph idx="1"/>
          </p:nvPr>
        </p:nvSpPr>
        <p:spPr>
          <a:xfrm>
            <a:off x="457200" y="990600"/>
            <a:ext cx="8229600" cy="5334000"/>
          </a:xfrm>
        </p:spPr>
        <p:txBody>
          <a:bodyPr>
            <a:normAutofit lnSpcReduction="10000"/>
          </a:bodyPr>
          <a:lstStyle/>
          <a:p>
            <a:pPr lvl="0" algn="just">
              <a:buNone/>
            </a:pPr>
            <a:r>
              <a:rPr lang="en-US" sz="2000" dirty="0" smtClean="0"/>
              <a:t>     </a:t>
            </a:r>
            <a:r>
              <a:rPr lang="en-US" sz="2400" dirty="0" smtClean="0"/>
              <a:t>The MOR will adopt a two-stage process (</a:t>
            </a:r>
            <a:r>
              <a:rPr lang="en-US" sz="2400" b="1" dirty="0" smtClean="0"/>
              <a:t>"Bidding Process")</a:t>
            </a:r>
            <a:r>
              <a:rPr lang="en-US" sz="2400" dirty="0" smtClean="0"/>
              <a:t> for selection of the bidder for award of the Project. </a:t>
            </a:r>
          </a:p>
          <a:p>
            <a:pPr lvl="0">
              <a:buNone/>
            </a:pPr>
            <a:endParaRPr lang="en-US" sz="2400" dirty="0" smtClean="0"/>
          </a:p>
          <a:p>
            <a:pPr lvl="0" algn="just">
              <a:buFont typeface="Wingdings" pitchFamily="2" charset="2"/>
              <a:buChar char="Ø"/>
            </a:pPr>
            <a:r>
              <a:rPr lang="en-US" sz="2400" dirty="0" smtClean="0"/>
              <a:t>The first stage (the</a:t>
            </a:r>
            <a:r>
              <a:rPr lang="en-US" sz="2400" b="1" dirty="0" smtClean="0"/>
              <a:t> "Qualification Stage")</a:t>
            </a:r>
            <a:r>
              <a:rPr lang="en-US" sz="2400" dirty="0" smtClean="0"/>
              <a:t> of the process involves qualification of interested parties/ consortia who make an Application in accordance with the provisions of this RFQ. </a:t>
            </a:r>
          </a:p>
          <a:p>
            <a:pPr lvl="0">
              <a:buNone/>
            </a:pPr>
            <a:endParaRPr lang="en-US" sz="2400" dirty="0" smtClean="0"/>
          </a:p>
          <a:p>
            <a:pPr lvl="0" algn="just">
              <a:buFont typeface="Wingdings" pitchFamily="2" charset="2"/>
              <a:buChar char="Ø"/>
            </a:pPr>
            <a:r>
              <a:rPr lang="en-US" sz="2400" dirty="0" smtClean="0"/>
              <a:t>At the end of this stage, the MOR expects to announce a short-list of up to 6 (six) suitable pre- qualified Applicants who shall be eligible for participation in the second stage of the Bidding Process (the</a:t>
            </a:r>
            <a:r>
              <a:rPr lang="en-US" sz="2400" b="1" dirty="0" smtClean="0"/>
              <a:t> "Bid Stage")</a:t>
            </a:r>
            <a:r>
              <a:rPr lang="en-US" sz="2400" dirty="0" smtClean="0"/>
              <a:t> comprising Request for Proposals (the </a:t>
            </a:r>
            <a:r>
              <a:rPr lang="en-US" sz="2400" b="1" dirty="0" smtClean="0"/>
              <a:t>"Request for Proposals"</a:t>
            </a:r>
            <a:r>
              <a:rPr lang="en-US" sz="2400" dirty="0" smtClean="0"/>
              <a:t> or</a:t>
            </a:r>
            <a:r>
              <a:rPr lang="en-US" sz="2400" b="1" dirty="0" smtClean="0"/>
              <a:t> "RFP").</a:t>
            </a:r>
          </a:p>
          <a:p>
            <a:pPr lvl="0">
              <a:buNone/>
            </a:pPr>
            <a:endParaRPr lang="en-US" sz="2000" b="1" dirty="0" smtClean="0"/>
          </a:p>
          <a:p>
            <a:pPr>
              <a:buNone/>
            </a:pPr>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IN" sz="3600" b="1" u="sng" dirty="0" smtClean="0"/>
              <a:t>SOME ISSUES  </a:t>
            </a:r>
            <a:endParaRPr lang="en-IN" sz="3600" b="1" u="sng" dirty="0"/>
          </a:p>
        </p:txBody>
      </p:sp>
      <p:sp>
        <p:nvSpPr>
          <p:cNvPr id="3" name="Content Placeholder 2"/>
          <p:cNvSpPr>
            <a:spLocks noGrp="1"/>
          </p:cNvSpPr>
          <p:nvPr>
            <p:ph idx="1"/>
          </p:nvPr>
        </p:nvSpPr>
        <p:spPr>
          <a:xfrm>
            <a:off x="457200" y="838200"/>
            <a:ext cx="8229600" cy="5867400"/>
          </a:xfrm>
        </p:spPr>
        <p:txBody>
          <a:bodyPr>
            <a:noAutofit/>
          </a:bodyPr>
          <a:lstStyle/>
          <a:p>
            <a:r>
              <a:rPr lang="en-IN" sz="2400" dirty="0" smtClean="0"/>
              <a:t>Appointment of Independent Experts </a:t>
            </a:r>
          </a:p>
          <a:p>
            <a:pPr marL="880110" lvl="1" indent="-514350" algn="just">
              <a:buAutoNum type="alphaLcParenR"/>
            </a:pPr>
            <a:r>
              <a:rPr lang="en-IN" dirty="0" smtClean="0"/>
              <a:t>Technical such as Civil Engineer, System Engineer (Electrical  and Signal &amp;Telecommunication), Mechanical Engineer and Operating, commercial and Safety in the context of Railway Projects.</a:t>
            </a:r>
          </a:p>
          <a:p>
            <a:pPr marL="880110" lvl="1" indent="-514350" algn="just">
              <a:buAutoNum type="alphaLcParenR"/>
            </a:pPr>
            <a:r>
              <a:rPr lang="en-IN" dirty="0" smtClean="0"/>
              <a:t>Financial </a:t>
            </a:r>
          </a:p>
          <a:p>
            <a:pPr marL="880110" lvl="1" indent="-514350" algn="just">
              <a:buAutoNum type="alphaLcParenR"/>
            </a:pPr>
            <a:r>
              <a:rPr lang="en-IN" dirty="0" smtClean="0"/>
              <a:t>Legal </a:t>
            </a:r>
          </a:p>
          <a:p>
            <a:pPr marL="880110" lvl="1" indent="-514350" algn="just">
              <a:buNone/>
            </a:pPr>
            <a:r>
              <a:rPr lang="en-IN" dirty="0" smtClean="0"/>
              <a:t>		      Preferred Separately or if not in consortium </a:t>
            </a:r>
          </a:p>
          <a:p>
            <a:pPr algn="just"/>
            <a:r>
              <a:rPr lang="en-IN" dirty="0" smtClean="0"/>
              <a:t>Railway’s Monopoly in operation of Railway services have to be outsourced partially and Railway should act as a regulator . In fact, unless assured projected traffic for a particular section is guaranteed (with provision of plus or minus 5 to 10%) the PPP model will not be functional.</a:t>
            </a:r>
          </a:p>
          <a:p>
            <a:pPr marL="880110" lvl="1" indent="-514350" algn="just">
              <a:buNone/>
            </a:pPr>
            <a:endParaRPr lang="en-IN" dirty="0" smtClean="0"/>
          </a:p>
          <a:p>
            <a:pPr marL="514350" indent="-514350" algn="just">
              <a:buNone/>
            </a:pPr>
            <a:r>
              <a:rPr lang="en-IN" sz="2400" dirty="0" smtClean="0"/>
              <a:t>	</a:t>
            </a:r>
          </a:p>
          <a:p>
            <a:pPr marL="514350" indent="-514350">
              <a:buNone/>
            </a:pPr>
            <a:r>
              <a:rPr lang="en-IN" sz="1400" dirty="0" smtClean="0"/>
              <a:t>		</a:t>
            </a:r>
            <a:endParaRPr lang="en-IN" sz="1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fontScale="90000"/>
          </a:bodyPr>
          <a:lstStyle/>
          <a:p>
            <a:r>
              <a:rPr lang="en-IN" u="sng" dirty="0" smtClean="0"/>
              <a:t>Some Issues Contd</a:t>
            </a:r>
            <a:r>
              <a:rPr lang="en-IN" dirty="0" smtClean="0"/>
              <a:t>....</a:t>
            </a:r>
            <a:endParaRPr lang="en-IN" dirty="0"/>
          </a:p>
        </p:txBody>
      </p:sp>
      <p:sp>
        <p:nvSpPr>
          <p:cNvPr id="3" name="Content Placeholder 2"/>
          <p:cNvSpPr>
            <a:spLocks noGrp="1"/>
          </p:cNvSpPr>
          <p:nvPr>
            <p:ph idx="1"/>
          </p:nvPr>
        </p:nvSpPr>
        <p:spPr>
          <a:xfrm>
            <a:off x="457200" y="533400"/>
            <a:ext cx="8229600" cy="6096000"/>
          </a:xfrm>
        </p:spPr>
        <p:txBody>
          <a:bodyPr>
            <a:normAutofit fontScale="92500" lnSpcReduction="10000"/>
          </a:bodyPr>
          <a:lstStyle/>
          <a:p>
            <a:pPr algn="just"/>
            <a:r>
              <a:rPr lang="en-IN" dirty="0" smtClean="0"/>
              <a:t>Risk sharing, Responsibility and Accountability</a:t>
            </a:r>
          </a:p>
          <a:p>
            <a:pPr algn="just">
              <a:buNone/>
            </a:pPr>
            <a:r>
              <a:rPr lang="en-IN" dirty="0" smtClean="0"/>
              <a:t>    </a:t>
            </a:r>
            <a:r>
              <a:rPr lang="en-IN" b="1" dirty="0" smtClean="0"/>
              <a:t>-</a:t>
            </a:r>
            <a:r>
              <a:rPr lang="en-IN" dirty="0" smtClean="0"/>
              <a:t> need to be well defined between public (Govt.) and   private (Concessionaire) for well functioning of partnership</a:t>
            </a:r>
          </a:p>
          <a:p>
            <a:pPr algn="just"/>
            <a:r>
              <a:rPr lang="en-IN" dirty="0" smtClean="0"/>
              <a:t>Training of Human resources and upgradation of Technology &amp; Skills</a:t>
            </a:r>
          </a:p>
          <a:p>
            <a:pPr algn="just">
              <a:buNone/>
            </a:pPr>
            <a:r>
              <a:rPr lang="en-IN" dirty="0" smtClean="0"/>
              <a:t>   </a:t>
            </a:r>
            <a:r>
              <a:rPr lang="en-IN" b="1" dirty="0" smtClean="0"/>
              <a:t> - </a:t>
            </a:r>
            <a:r>
              <a:rPr lang="en-IN" dirty="0" smtClean="0"/>
              <a:t>Training and exposure to middle level cadre officials for specialised programme on PPP and sharing the knowledge and experience of successful PPP project – both domestic and abroad. Such trained officials to serve the assigned PPP project for atleast 3-5 years.</a:t>
            </a:r>
          </a:p>
          <a:p>
            <a:pPr algn="just"/>
            <a:r>
              <a:rPr lang="en-IN" dirty="0" smtClean="0"/>
              <a:t>For customization of PPP project as per guidelines of Planning Commission, longer (say 5 years) tenure of officials having adequate experience in handling the projects dealing with PPP project will be preferred being a specialized work &amp; make PPP project attractive to investors.</a:t>
            </a:r>
          </a:p>
          <a:p>
            <a:pPr algn="just">
              <a:buNone/>
            </a:pPr>
            <a:endParaRPr lang="en-IN" dirty="0" smtClean="0"/>
          </a:p>
          <a:p>
            <a:pPr algn="just">
              <a:buNone/>
            </a:pP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IN" u="sng" dirty="0" smtClean="0"/>
              <a:t>Some Issues Contd</a:t>
            </a:r>
            <a:r>
              <a:rPr lang="en-IN" dirty="0" smtClean="0"/>
              <a:t>....</a:t>
            </a:r>
            <a:endParaRPr lang="en-IN" dirty="0"/>
          </a:p>
        </p:txBody>
      </p:sp>
      <p:sp>
        <p:nvSpPr>
          <p:cNvPr id="3" name="Content Placeholder 2"/>
          <p:cNvSpPr>
            <a:spLocks noGrp="1"/>
          </p:cNvSpPr>
          <p:nvPr>
            <p:ph idx="1"/>
          </p:nvPr>
        </p:nvSpPr>
        <p:spPr>
          <a:xfrm>
            <a:off x="457200" y="762000"/>
            <a:ext cx="8229600" cy="5562600"/>
          </a:xfrm>
        </p:spPr>
        <p:txBody>
          <a:bodyPr>
            <a:normAutofit fontScale="25000" lnSpcReduction="20000"/>
          </a:bodyPr>
          <a:lstStyle/>
          <a:p>
            <a:r>
              <a:rPr lang="en-IN" sz="8000" dirty="0" smtClean="0"/>
              <a:t>Complexity involved in taking DFC routes parallel to existing route</a:t>
            </a:r>
          </a:p>
          <a:p>
            <a:pPr>
              <a:buNone/>
            </a:pPr>
            <a:r>
              <a:rPr lang="en-IN" sz="8000" dirty="0" smtClean="0"/>
              <a:t>		- utility shifting during pre-construction &amp;  construction phase</a:t>
            </a:r>
          </a:p>
          <a:p>
            <a:pPr>
              <a:buNone/>
            </a:pPr>
            <a:r>
              <a:rPr lang="en-IN" sz="8000" dirty="0" smtClean="0"/>
              <a:t>		- elimination of level crossings</a:t>
            </a:r>
          </a:p>
          <a:p>
            <a:pPr>
              <a:buNone/>
            </a:pPr>
            <a:r>
              <a:rPr lang="en-IN" sz="8000" dirty="0" smtClean="0"/>
              <a:t>		- ensuring safety during pre-construction , construction phase &amp; 	     	   operating the DFC </a:t>
            </a:r>
          </a:p>
          <a:p>
            <a:pPr>
              <a:buNone/>
            </a:pPr>
            <a:r>
              <a:rPr lang="en-IN" sz="8000" dirty="0" smtClean="0"/>
              <a:t>		- joint survey involved with Indian Railway and other than IR 	  (States and 	  Central/ State public undertaking &amp; private 	   concern).</a:t>
            </a:r>
          </a:p>
          <a:p>
            <a:pPr algn="just">
              <a:buNone/>
            </a:pPr>
            <a:r>
              <a:rPr lang="en-IN" sz="8000" dirty="0" smtClean="0"/>
              <a:t>			Had DFC being a great project both politically and technically project would have been acceptable and implementation would have been independent of IR. </a:t>
            </a:r>
          </a:p>
          <a:p>
            <a:pPr algn="just"/>
            <a:r>
              <a:rPr lang="en-IN" sz="8000" dirty="0" smtClean="0"/>
              <a:t>Now with FDI being reality the strengthening of PPP cell in-house is unavoidable to attract FDI in Railway project.</a:t>
            </a:r>
          </a:p>
          <a:p>
            <a:pPr algn="just"/>
            <a:r>
              <a:rPr lang="en-IN" sz="8000" dirty="0" smtClean="0"/>
              <a:t>The Concessionaire need not be bothered about revenue on their investment </a:t>
            </a:r>
            <a:r>
              <a:rPr lang="en-IN" sz="8000" dirty="0" err="1" smtClean="0"/>
              <a:t>ie</a:t>
            </a:r>
            <a:r>
              <a:rPr lang="en-IN" sz="8000" dirty="0" smtClean="0"/>
              <a:t>, provision for certain fixed revenue on investment need to be ascertained in Concession Agreement.</a:t>
            </a:r>
          </a:p>
          <a:p>
            <a:pPr algn="just"/>
            <a:r>
              <a:rPr lang="en-IN" sz="8000" dirty="0" smtClean="0"/>
              <a:t>The Concession period being too long, i.e., 25years or more, in future the effect of activities/ Govt. policies etc as per Concession Agreement  can not be projected/ foreseen  correctly. Whether provision for mid-term review of Concession Agreement will also be included or not.</a:t>
            </a:r>
          </a:p>
          <a:p>
            <a:pPr algn="just">
              <a:buNone/>
            </a:pPr>
            <a:endParaRPr lang="en-IN" sz="8000" dirty="0" smtClean="0"/>
          </a:p>
          <a:p>
            <a:pPr>
              <a:buNone/>
            </a:pPr>
            <a:endParaRPr lang="en-IN" dirty="0" smtClean="0"/>
          </a:p>
          <a:p>
            <a:pPr>
              <a:buNone/>
            </a:pPr>
            <a:r>
              <a:rPr lang="en-IN" dirty="0" smtClean="0"/>
              <a:t>		</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924800" cy="457200"/>
          </a:xfrm>
        </p:spPr>
        <p:txBody>
          <a:bodyPr>
            <a:noAutofit/>
          </a:bodyPr>
          <a:lstStyle/>
          <a:p>
            <a:r>
              <a:rPr lang="en-IN" sz="3200" b="1" u="sng" dirty="0" smtClean="0"/>
              <a:t>Specific Benefits of PPP Model</a:t>
            </a:r>
            <a:endParaRPr lang="en-IN" sz="3200" u="sng" dirty="0"/>
          </a:p>
        </p:txBody>
      </p:sp>
      <p:sp>
        <p:nvSpPr>
          <p:cNvPr id="3" name="Content Placeholder 2"/>
          <p:cNvSpPr>
            <a:spLocks noGrp="1"/>
          </p:cNvSpPr>
          <p:nvPr>
            <p:ph idx="1"/>
          </p:nvPr>
        </p:nvSpPr>
        <p:spPr>
          <a:xfrm>
            <a:off x="457200" y="1143000"/>
            <a:ext cx="8229600" cy="5334000"/>
          </a:xfrm>
        </p:spPr>
        <p:txBody>
          <a:bodyPr>
            <a:normAutofit fontScale="70000" lnSpcReduction="20000"/>
          </a:bodyPr>
          <a:lstStyle/>
          <a:p>
            <a:pPr algn="just"/>
            <a:r>
              <a:rPr lang="en-IN" dirty="0" smtClean="0"/>
              <a:t>keeps the asset and liability for the loans off the public sector balance sheet.</a:t>
            </a:r>
          </a:p>
          <a:p>
            <a:pPr>
              <a:buNone/>
            </a:pPr>
            <a:endParaRPr lang="en-IN" sz="1400" dirty="0" smtClean="0"/>
          </a:p>
          <a:p>
            <a:pPr algn="just"/>
            <a:r>
              <a:rPr lang="en-IN" dirty="0" smtClean="0"/>
              <a:t>reduction in project cost and time, while enhancing its overall efficiency and effectiveness.</a:t>
            </a:r>
          </a:p>
          <a:p>
            <a:pPr algn="just">
              <a:buNone/>
            </a:pPr>
            <a:endParaRPr lang="en-IN" sz="1800" dirty="0" smtClean="0"/>
          </a:p>
          <a:p>
            <a:pPr algn="just"/>
            <a:r>
              <a:rPr lang="en-IN" dirty="0" smtClean="0"/>
              <a:t>enabling provision for access to and learning from private sector resources, technology and managerial skills in delivery of capital projects and cost effective facilities management.</a:t>
            </a:r>
          </a:p>
          <a:p>
            <a:pPr>
              <a:buNone/>
            </a:pPr>
            <a:endParaRPr lang="en-IN" sz="1700" dirty="0" smtClean="0"/>
          </a:p>
          <a:p>
            <a:r>
              <a:rPr lang="en-IN" dirty="0" smtClean="0"/>
              <a:t>credit enhancement and consequently access to long term finance</a:t>
            </a:r>
          </a:p>
          <a:p>
            <a:pPr>
              <a:buNone/>
            </a:pPr>
            <a:endParaRPr lang="en-IN" sz="1700" dirty="0" smtClean="0"/>
          </a:p>
          <a:p>
            <a:pPr algn="just"/>
            <a:r>
              <a:rPr lang="en-IN" dirty="0" smtClean="0"/>
              <a:t>shifting risks to the private sector participants who are in a better place to absorb risk.</a:t>
            </a:r>
          </a:p>
          <a:p>
            <a:pPr>
              <a:buNone/>
            </a:pPr>
            <a:endParaRPr lang="en-IN" sz="1700" dirty="0" smtClean="0"/>
          </a:p>
          <a:p>
            <a:r>
              <a:rPr lang="en-IN" dirty="0" smtClean="0"/>
              <a:t>an integrated approach to project completion</a:t>
            </a:r>
          </a:p>
          <a:p>
            <a:pPr>
              <a:buNone/>
            </a:pPr>
            <a:endParaRPr lang="en-IN" sz="1700" dirty="0" smtClean="0"/>
          </a:p>
          <a:p>
            <a:pPr algn="just"/>
            <a:r>
              <a:rPr lang="en-IN" dirty="0" smtClean="0"/>
              <a:t>involvement of participation from various partners may legitimize the project in the eyes of the citizens and other stakeholders</a:t>
            </a:r>
          </a:p>
          <a:p>
            <a:pPr>
              <a:buNone/>
            </a:pPr>
            <a:endParaRPr lang="en-IN" sz="2000" dirty="0" smtClean="0"/>
          </a:p>
          <a:p>
            <a:pPr algn="just"/>
            <a:r>
              <a:rPr lang="en-IN" dirty="0" smtClean="0"/>
              <a:t>provision of wider economic benefits than other forms of cooperation such as public sector procurement. These extra benefits are usually referred to as value for money.</a:t>
            </a:r>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r>
              <a:rPr lang="en-IN" sz="3600" b="1" u="sng" dirty="0" smtClean="0"/>
              <a:t>Projects in offering through PPP mode</a:t>
            </a:r>
            <a:endParaRPr lang="en-IN" sz="3600" b="1" u="sng" dirty="0"/>
          </a:p>
        </p:txBody>
      </p:sp>
      <p:sp>
        <p:nvSpPr>
          <p:cNvPr id="3" name="Content Placeholder 2"/>
          <p:cNvSpPr>
            <a:spLocks noGrp="1"/>
          </p:cNvSpPr>
          <p:nvPr>
            <p:ph idx="1"/>
          </p:nvPr>
        </p:nvSpPr>
        <p:spPr>
          <a:xfrm>
            <a:off x="457200" y="457200"/>
            <a:ext cx="8229600" cy="6248400"/>
          </a:xfrm>
        </p:spPr>
        <p:txBody>
          <a:bodyPr>
            <a:noAutofit/>
          </a:bodyPr>
          <a:lstStyle/>
          <a:p>
            <a:pPr marL="880110" lvl="1" indent="-514350" algn="just">
              <a:buNone/>
            </a:pPr>
            <a:r>
              <a:rPr lang="en-IN" sz="1400" dirty="0" smtClean="0"/>
              <a:t>		</a:t>
            </a:r>
            <a:r>
              <a:rPr lang="en-IN" sz="1800" dirty="0" smtClean="0"/>
              <a:t>Many projects of Railway are in offering through PPP mode such as </a:t>
            </a:r>
          </a:p>
          <a:p>
            <a:pPr marL="514350" indent="-514350" algn="just">
              <a:buNone/>
            </a:pPr>
            <a:r>
              <a:rPr lang="en-IN" sz="1800" dirty="0" smtClean="0"/>
              <a:t>	a) Stations and terminals </a:t>
            </a:r>
          </a:p>
          <a:p>
            <a:pPr marL="514350" indent="-514350" algn="just">
              <a:buNone/>
            </a:pPr>
            <a:r>
              <a:rPr lang="en-IN" sz="1800" dirty="0" smtClean="0"/>
              <a:t>	b) High speed rail corridors</a:t>
            </a:r>
          </a:p>
          <a:p>
            <a:pPr marL="514350" indent="-514350" algn="just">
              <a:buNone/>
            </a:pPr>
            <a:r>
              <a:rPr lang="en-IN" sz="1800" dirty="0" smtClean="0"/>
              <a:t>	c) Elevated Rail corridors</a:t>
            </a:r>
          </a:p>
          <a:p>
            <a:pPr marL="514350" indent="-514350" algn="just">
              <a:buNone/>
            </a:pPr>
            <a:r>
              <a:rPr lang="en-IN" sz="1800" dirty="0" smtClean="0"/>
              <a:t>	d) Dedicated Freight Corridor</a:t>
            </a:r>
          </a:p>
          <a:p>
            <a:pPr marL="514350" indent="-514350" algn="just">
              <a:buNone/>
            </a:pPr>
            <a:r>
              <a:rPr lang="en-IN" sz="1800" dirty="0" smtClean="0"/>
              <a:t>	e) Movement of Container Services</a:t>
            </a:r>
          </a:p>
          <a:p>
            <a:pPr marL="514350" indent="-514350" algn="just">
              <a:buNone/>
            </a:pPr>
            <a:r>
              <a:rPr lang="en-IN" sz="1800" dirty="0" smtClean="0"/>
              <a:t>	f) Ports, factories and SEZ sidings/ Connectivity</a:t>
            </a:r>
          </a:p>
          <a:p>
            <a:pPr marL="514350" indent="-514350" algn="just">
              <a:buNone/>
            </a:pPr>
            <a:r>
              <a:rPr lang="en-IN" sz="1800" dirty="0" smtClean="0"/>
              <a:t>	g) Leasing of Wagons</a:t>
            </a:r>
          </a:p>
          <a:p>
            <a:pPr marL="514350" indent="-514350" algn="just">
              <a:buNone/>
            </a:pPr>
            <a:r>
              <a:rPr lang="en-IN" sz="1800" dirty="0" smtClean="0"/>
              <a:t>	h) Loco and coach manufacturing units</a:t>
            </a:r>
          </a:p>
          <a:p>
            <a:pPr marL="514350" indent="-514350" algn="just">
              <a:buNone/>
            </a:pPr>
            <a:r>
              <a:rPr lang="en-IN" sz="1800" dirty="0" smtClean="0"/>
              <a:t>	</a:t>
            </a:r>
            <a:r>
              <a:rPr lang="en-IN" sz="1800" dirty="0" err="1" smtClean="0"/>
              <a:t>i</a:t>
            </a:r>
            <a:r>
              <a:rPr lang="en-IN" sz="1800" dirty="0" smtClean="0"/>
              <a:t>) Captive power generations</a:t>
            </a:r>
          </a:p>
          <a:p>
            <a:pPr marL="514350" indent="-514350" algn="just">
              <a:buNone/>
            </a:pPr>
            <a:r>
              <a:rPr lang="en-IN" sz="1800" dirty="0" smtClean="0"/>
              <a:t>	j) Renewable energy projects (Solar, Wind etc.)</a:t>
            </a:r>
          </a:p>
          <a:p>
            <a:pPr marL="514350" indent="-514350" algn="just">
              <a:buNone/>
            </a:pPr>
            <a:r>
              <a:rPr lang="en-IN" sz="1800" dirty="0" smtClean="0"/>
              <a:t>	k) Railway Hospitals</a:t>
            </a:r>
          </a:p>
          <a:p>
            <a:pPr marL="514350" indent="-514350" algn="just">
              <a:buNone/>
            </a:pPr>
            <a:r>
              <a:rPr lang="en-IN" sz="1800" dirty="0" smtClean="0"/>
              <a:t>	l) Railway Schools</a:t>
            </a:r>
          </a:p>
          <a:p>
            <a:pPr marL="514350" indent="-514350" algn="just">
              <a:buNone/>
            </a:pPr>
            <a:r>
              <a:rPr lang="en-IN" sz="1800" dirty="0" smtClean="0"/>
              <a:t>		All the above will involve customized terms and conditions for  going ahead with PPP requiring modification in existing Railway’s Policy. Though, PPP cell (Infrastructure directorate have been established in MOR ( Railway Board) but it needs to be strengthened to the extent of self sufficient organization working for PPP from concept to implementation otherwise peace meal working as per present will not be able to implement PPP project  successfully  .</a:t>
            </a:r>
          </a:p>
          <a:p>
            <a:pPr marL="514350" indent="-514350" algn="just">
              <a:buNone/>
            </a:pPr>
            <a:r>
              <a:rPr lang="en-IN" sz="1400" dirty="0" smtClean="0"/>
              <a:t>	</a:t>
            </a:r>
          </a:p>
          <a:p>
            <a:pPr marL="514350" indent="-514350">
              <a:buNone/>
            </a:pPr>
            <a:r>
              <a:rPr lang="en-IN" sz="1400" dirty="0" smtClean="0"/>
              <a:t>		</a:t>
            </a:r>
            <a:endParaRPr lang="en-IN" sz="1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457200"/>
          </a:xfrm>
        </p:spPr>
        <p:txBody>
          <a:bodyPr>
            <a:noAutofit/>
          </a:bodyPr>
          <a:lstStyle/>
          <a:p>
            <a:r>
              <a:rPr lang="en-IN" sz="2800" b="1" u="sng" dirty="0" smtClean="0"/>
              <a:t>For expeditious PPP project on Railways/DFCCIL</a:t>
            </a:r>
            <a:endParaRPr lang="en-IN" sz="2800" b="1" u="sng" dirty="0"/>
          </a:p>
        </p:txBody>
      </p:sp>
      <p:sp>
        <p:nvSpPr>
          <p:cNvPr id="3" name="Content Placeholder 2"/>
          <p:cNvSpPr>
            <a:spLocks noGrp="1"/>
          </p:cNvSpPr>
          <p:nvPr>
            <p:ph idx="1"/>
          </p:nvPr>
        </p:nvSpPr>
        <p:spPr>
          <a:xfrm>
            <a:off x="533400" y="990600"/>
            <a:ext cx="8229600" cy="5715000"/>
          </a:xfrm>
        </p:spPr>
        <p:txBody>
          <a:bodyPr>
            <a:normAutofit fontScale="70000" lnSpcReduction="20000"/>
          </a:bodyPr>
          <a:lstStyle/>
          <a:p>
            <a:pPr algn="just">
              <a:lnSpc>
                <a:spcPct val="150000"/>
              </a:lnSpc>
              <a:buNone/>
            </a:pPr>
            <a:r>
              <a:rPr lang="en-IN" b="1" dirty="0" smtClean="0"/>
              <a:t>  (1) </a:t>
            </a:r>
            <a:r>
              <a:rPr lang="en-IN" dirty="0" smtClean="0"/>
              <a:t>Dedicated field units namely, CPMs assisted by Dy. CPM/ Civil, Electrical, S&amp;T &amp; Finance at Kolkata &amp; </a:t>
            </a:r>
            <a:r>
              <a:rPr lang="en-IN" dirty="0" err="1" smtClean="0"/>
              <a:t>Dhanbad</a:t>
            </a:r>
            <a:r>
              <a:rPr lang="en-IN" dirty="0" smtClean="0"/>
              <a:t> (yet to be posted) need to be strengthened for execution of :</a:t>
            </a:r>
          </a:p>
          <a:p>
            <a:pPr algn="just">
              <a:lnSpc>
                <a:spcPct val="150000"/>
              </a:lnSpc>
              <a:buFont typeface="Arial" pitchFamily="34" charset="0"/>
              <a:buChar char="•"/>
            </a:pPr>
            <a:r>
              <a:rPr lang="en-IN" dirty="0" smtClean="0"/>
              <a:t>Detailed </a:t>
            </a:r>
            <a:r>
              <a:rPr lang="en-IN" dirty="0" err="1" smtClean="0"/>
              <a:t>Engg</a:t>
            </a:r>
            <a:r>
              <a:rPr lang="en-IN" dirty="0" smtClean="0"/>
              <a:t>. Survey , fixing of alignment  &amp; compilation of DPR (left over)</a:t>
            </a:r>
          </a:p>
          <a:p>
            <a:pPr algn="just">
              <a:lnSpc>
                <a:spcPct val="150000"/>
              </a:lnSpc>
            </a:pPr>
            <a:r>
              <a:rPr lang="en-IN" dirty="0" smtClean="0"/>
              <a:t>Land Acquisition in co-ordination with State Govt. </a:t>
            </a:r>
          </a:p>
          <a:p>
            <a:pPr algn="just">
              <a:lnSpc>
                <a:spcPct val="150000"/>
              </a:lnSpc>
            </a:pPr>
            <a:r>
              <a:rPr lang="en-IN" dirty="0" smtClean="0"/>
              <a:t>Utility identification and shifting in co-ordination with </a:t>
            </a:r>
            <a:r>
              <a:rPr lang="en-IN" dirty="0" err="1" smtClean="0"/>
              <a:t>Zonal</a:t>
            </a:r>
            <a:r>
              <a:rPr lang="en-IN" dirty="0" smtClean="0"/>
              <a:t> Railways</a:t>
            </a:r>
          </a:p>
          <a:p>
            <a:pPr algn="just">
              <a:lnSpc>
                <a:spcPct val="150000"/>
              </a:lnSpc>
            </a:pPr>
            <a:r>
              <a:rPr lang="en-IN" dirty="0" smtClean="0"/>
              <a:t>Preparation of Yard plans of Crossing &amp; Junction stations</a:t>
            </a:r>
          </a:p>
          <a:p>
            <a:pPr algn="just">
              <a:lnSpc>
                <a:spcPct val="150000"/>
              </a:lnSpc>
            </a:pPr>
            <a:r>
              <a:rPr lang="en-IN" dirty="0" smtClean="0"/>
              <a:t>Elimination of Level crossings in co-ordination with State Govt. &amp; </a:t>
            </a:r>
            <a:r>
              <a:rPr lang="en-IN" dirty="0" err="1" smtClean="0"/>
              <a:t>Zonal</a:t>
            </a:r>
            <a:r>
              <a:rPr lang="en-IN" dirty="0" smtClean="0"/>
              <a:t> Railways such as planning &amp; execution of ROB/RUB &amp; Limited Height Subways</a:t>
            </a:r>
          </a:p>
          <a:p>
            <a:pPr algn="just">
              <a:lnSpc>
                <a:spcPct val="150000"/>
              </a:lnSpc>
            </a:pPr>
            <a:r>
              <a:rPr lang="en-IN" dirty="0" smtClean="0"/>
              <a:t>Developing initial infrastructures such as offices &amp; accommodation</a:t>
            </a:r>
          </a:p>
          <a:p>
            <a:pPr algn="just">
              <a:lnSpc>
                <a:spcPct val="150000"/>
              </a:lnSpc>
            </a:pPr>
            <a:r>
              <a:rPr lang="en-IN" dirty="0" smtClean="0"/>
              <a:t> Fixing of Agency for  above works at the cost of Railways for which funding need to be assured.</a:t>
            </a:r>
          </a:p>
          <a:p>
            <a:pPr algn="just">
              <a:lnSpc>
                <a:spcPct val="150000"/>
              </a:lnSpc>
              <a:buNone/>
            </a:pPr>
            <a:r>
              <a:rPr lang="en-IN" b="1" dirty="0" smtClean="0"/>
              <a:t>(2) </a:t>
            </a:r>
            <a:r>
              <a:rPr lang="en-IN" dirty="0" smtClean="0"/>
              <a:t>Opening of PPP cell (self sufficient) at Corporate office  to assist field units.</a:t>
            </a:r>
          </a:p>
          <a:p>
            <a:pPr algn="just">
              <a:lnSpc>
                <a:spcPct val="150000"/>
              </a:lnSpc>
              <a:buNone/>
            </a:pPr>
            <a:r>
              <a:rPr lang="en-IN" b="1" dirty="0" smtClean="0"/>
              <a:t>(3)</a:t>
            </a:r>
            <a:r>
              <a:rPr lang="en-IN" dirty="0" smtClean="0"/>
              <a:t> Statutory  clearances to be given and obtained by Railway Board </a:t>
            </a:r>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a:bodyPr>
          <a:lstStyle/>
          <a:p>
            <a:r>
              <a:rPr lang="en-IN" sz="3200" b="1" u="sng" dirty="0" smtClean="0"/>
              <a:t>LIMITATIONS OF PPP</a:t>
            </a:r>
            <a:endParaRPr lang="en-IN" sz="3200" b="1" u="sng" dirty="0"/>
          </a:p>
        </p:txBody>
      </p:sp>
      <p:sp>
        <p:nvSpPr>
          <p:cNvPr id="3" name="Content Placeholder 2"/>
          <p:cNvSpPr>
            <a:spLocks noGrp="1"/>
          </p:cNvSpPr>
          <p:nvPr>
            <p:ph idx="1"/>
          </p:nvPr>
        </p:nvSpPr>
        <p:spPr>
          <a:xfrm>
            <a:off x="457200" y="838200"/>
            <a:ext cx="8229600" cy="5532120"/>
          </a:xfrm>
        </p:spPr>
        <p:txBody>
          <a:bodyPr>
            <a:normAutofit/>
          </a:bodyPr>
          <a:lstStyle/>
          <a:p>
            <a:pPr algn="just"/>
            <a:r>
              <a:rPr lang="en-IN" sz="2000" dirty="0" smtClean="0"/>
              <a:t>Not all projects are feasible (for various reasons: political, legal, commercial viability, etc.). </a:t>
            </a:r>
          </a:p>
          <a:p>
            <a:pPr>
              <a:buNone/>
            </a:pPr>
            <a:endParaRPr lang="en-IN" sz="700" dirty="0" smtClean="0"/>
          </a:p>
          <a:p>
            <a:pPr algn="just"/>
            <a:r>
              <a:rPr lang="en-IN" sz="2000" dirty="0" smtClean="0"/>
              <a:t>The private sector may not take interest in a project due to perceived high risks or may lack technical, financial or managerial capacity to implement the project. </a:t>
            </a:r>
          </a:p>
          <a:p>
            <a:pPr>
              <a:buNone/>
            </a:pPr>
            <a:endParaRPr lang="en-IN" sz="500" dirty="0" smtClean="0"/>
          </a:p>
          <a:p>
            <a:pPr algn="just"/>
            <a:r>
              <a:rPr lang="en-IN" sz="2000" dirty="0" smtClean="0"/>
              <a:t>A PPP project may be more costly unless additional costs (due to higher transaction and financing costs) can be off-set through efficiency gains. </a:t>
            </a:r>
          </a:p>
          <a:p>
            <a:pPr>
              <a:buNone/>
            </a:pPr>
            <a:endParaRPr lang="en-IN" sz="600" dirty="0" smtClean="0"/>
          </a:p>
          <a:p>
            <a:pPr algn="just"/>
            <a:r>
              <a:rPr lang="en-IN" sz="2000" dirty="0" smtClean="0"/>
              <a:t>Change in operation and management control of an infrastructure asset through a PPP may not be sufficient to improve its economic performance unless other necessary conditions are met. These conditions may include appropriate sector and market reform, and change in operational and management practices of infrastructure operation. </a:t>
            </a:r>
          </a:p>
          <a:p>
            <a:pPr>
              <a:buNone/>
            </a:pPr>
            <a:endParaRPr lang="en-IN" sz="700" dirty="0" smtClean="0"/>
          </a:p>
          <a:p>
            <a:pPr algn="just"/>
            <a:r>
              <a:rPr lang="en-IN" sz="2000" dirty="0" smtClean="0"/>
              <a:t>Often, the success of PPPs depends on regulatory efficiency. </a:t>
            </a:r>
          </a:p>
          <a:p>
            <a:endParaRPr lang="en-IN" sz="2000" dirty="0" smtClean="0"/>
          </a:p>
          <a:p>
            <a:pPr>
              <a:buNone/>
            </a:pPr>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pPr algn="ctr"/>
            <a:r>
              <a:rPr lang="en-IN" b="1" u="sng" dirty="0" smtClean="0"/>
              <a:t>CONCLUSION</a:t>
            </a:r>
            <a:endParaRPr lang="en-IN" b="1" u="sng" dirty="0"/>
          </a:p>
        </p:txBody>
      </p:sp>
      <p:sp>
        <p:nvSpPr>
          <p:cNvPr id="3" name="Content Placeholder 2"/>
          <p:cNvSpPr>
            <a:spLocks noGrp="1"/>
          </p:cNvSpPr>
          <p:nvPr>
            <p:ph idx="1"/>
          </p:nvPr>
        </p:nvSpPr>
        <p:spPr>
          <a:xfrm>
            <a:off x="457200" y="1066800"/>
            <a:ext cx="8229600" cy="5257800"/>
          </a:xfrm>
        </p:spPr>
        <p:txBody>
          <a:bodyPr>
            <a:normAutofit fontScale="85000" lnSpcReduction="20000"/>
          </a:bodyPr>
          <a:lstStyle/>
          <a:p>
            <a:pPr algn="just"/>
            <a:r>
              <a:rPr lang="en-IN" dirty="0" smtClean="0"/>
              <a:t>   At the initial stage of PPP project on Indian Railway full</a:t>
            </a:r>
          </a:p>
          <a:p>
            <a:pPr algn="just">
              <a:buNone/>
            </a:pPr>
            <a:r>
              <a:rPr lang="en-IN" dirty="0" smtClean="0"/>
              <a:t>      hearted support of Railway Board is required. </a:t>
            </a:r>
          </a:p>
          <a:p>
            <a:pPr algn="just"/>
            <a:r>
              <a:rPr lang="en-IN" dirty="0" smtClean="0"/>
              <a:t>   The investors and owner of PPP project need to work in well</a:t>
            </a:r>
          </a:p>
          <a:p>
            <a:pPr algn="just">
              <a:buNone/>
            </a:pPr>
            <a:r>
              <a:rPr lang="en-IN" dirty="0" smtClean="0"/>
              <a:t>        coordinated manner</a:t>
            </a:r>
          </a:p>
          <a:p>
            <a:pPr algn="just"/>
            <a:r>
              <a:rPr lang="en-IN" dirty="0" smtClean="0"/>
              <a:t>    Every minor details can not be included in the</a:t>
            </a:r>
          </a:p>
          <a:p>
            <a:pPr algn="just">
              <a:buNone/>
            </a:pPr>
            <a:r>
              <a:rPr lang="en-IN" dirty="0" smtClean="0"/>
              <a:t>        Concessionaire Agreement. As such owner has to be</a:t>
            </a:r>
          </a:p>
          <a:p>
            <a:pPr algn="just">
              <a:buNone/>
            </a:pPr>
            <a:r>
              <a:rPr lang="en-IN" dirty="0" smtClean="0"/>
              <a:t>	    prepared to assist concessionaire as and when </a:t>
            </a:r>
          </a:p>
          <a:p>
            <a:pPr algn="just">
              <a:buNone/>
            </a:pPr>
            <a:r>
              <a:rPr lang="en-IN" dirty="0" smtClean="0"/>
              <a:t>	    demanded. Even out of the contract help is required</a:t>
            </a:r>
          </a:p>
          <a:p>
            <a:pPr algn="just">
              <a:buNone/>
            </a:pPr>
            <a:r>
              <a:rPr lang="en-IN" dirty="0" smtClean="0"/>
              <a:t>	    to make PPP project functional.</a:t>
            </a:r>
          </a:p>
          <a:p>
            <a:pPr algn="just"/>
            <a:r>
              <a:rPr lang="en-IN" dirty="0" smtClean="0"/>
              <a:t>     In </a:t>
            </a:r>
            <a:r>
              <a:rPr lang="en-IN" dirty="0" err="1" smtClean="0"/>
              <a:t>Rlys</a:t>
            </a:r>
            <a:r>
              <a:rPr lang="en-IN" dirty="0" smtClean="0"/>
              <a:t>., taking up of PPP project is just the beginning   and</a:t>
            </a:r>
          </a:p>
          <a:p>
            <a:pPr algn="just">
              <a:buNone/>
            </a:pPr>
            <a:r>
              <a:rPr lang="en-IN" dirty="0" smtClean="0"/>
              <a:t>         therefore , many mistakes are bound to come . Let it come</a:t>
            </a:r>
          </a:p>
          <a:p>
            <a:pPr algn="just">
              <a:buNone/>
            </a:pPr>
            <a:r>
              <a:rPr lang="en-IN" dirty="0" smtClean="0"/>
              <a:t>        but, we must learn from such mistakes and improve upon in</a:t>
            </a:r>
          </a:p>
          <a:p>
            <a:pPr algn="just">
              <a:buNone/>
            </a:pPr>
            <a:r>
              <a:rPr lang="en-IN" dirty="0" smtClean="0"/>
              <a:t>        the next PPP project.</a:t>
            </a:r>
          </a:p>
          <a:p>
            <a:pPr algn="just"/>
            <a:r>
              <a:rPr lang="en-IN" dirty="0" smtClean="0"/>
              <a:t>    To make project functional, the concessionaire and Govt.</a:t>
            </a:r>
          </a:p>
          <a:p>
            <a:pPr algn="just">
              <a:buNone/>
            </a:pPr>
            <a:r>
              <a:rPr lang="en-IN" dirty="0" smtClean="0"/>
              <a:t>        relationship should be like husband and wife.</a:t>
            </a:r>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sp>
        <p:nvSpPr>
          <p:cNvPr id="3" name="Content Placeholder 2"/>
          <p:cNvSpPr>
            <a:spLocks noGrp="1"/>
          </p:cNvSpPr>
          <p:nvPr>
            <p:ph idx="4294967295"/>
          </p:nvPr>
        </p:nvSpPr>
        <p:spPr>
          <a:xfrm>
            <a:off x="0" y="1600200"/>
            <a:ext cx="8229600" cy="4724400"/>
          </a:xfrm>
        </p:spPr>
        <p:txBody>
          <a:bodyPr>
            <a:normAutofit/>
          </a:bodyPr>
          <a:lstStyle/>
          <a:p>
            <a:pPr algn="ctr">
              <a:buNone/>
            </a:pPr>
            <a:endParaRPr lang="en-IN" sz="6600" b="1" dirty="0" smtClean="0">
              <a:solidFill>
                <a:schemeClr val="bg2">
                  <a:lumMod val="50000"/>
                </a:schemeClr>
              </a:solidFill>
            </a:endParaRPr>
          </a:p>
          <a:p>
            <a:pPr algn="ctr">
              <a:buNone/>
            </a:pPr>
            <a:r>
              <a:rPr lang="en-IN" sz="6600" b="1" dirty="0" smtClean="0">
                <a:solidFill>
                  <a:schemeClr val="bg2">
                    <a:lumMod val="50000"/>
                  </a:schemeClr>
                </a:solidFill>
              </a:rPr>
              <a:t>THANK YOU</a:t>
            </a:r>
            <a:endParaRPr lang="en-IN" sz="6600" b="1" dirty="0">
              <a:solidFill>
                <a:schemeClr val="bg2">
                  <a:lumMod val="50000"/>
                </a:schemeClr>
              </a:solidFill>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04800"/>
          </a:xfrm>
        </p:spPr>
        <p:txBody>
          <a:bodyPr>
            <a:normAutofit fontScale="90000"/>
          </a:bodyPr>
          <a:lstStyle/>
          <a:p>
            <a:r>
              <a:rPr lang="en-IN" sz="2400" b="1" u="sng" dirty="0" smtClean="0"/>
              <a:t>FLOW CHART FOR ESTABLISHMENT OF PPP PROJECTS</a:t>
            </a:r>
            <a:endParaRPr lang="en-IN" sz="2400" u="sng" dirty="0"/>
          </a:p>
        </p:txBody>
      </p:sp>
      <p:sp>
        <p:nvSpPr>
          <p:cNvPr id="5" name="Content Placeholder 4"/>
          <p:cNvSpPr>
            <a:spLocks noGrp="1"/>
          </p:cNvSpPr>
          <p:nvPr>
            <p:ph idx="1"/>
          </p:nvPr>
        </p:nvSpPr>
        <p:spPr>
          <a:xfrm>
            <a:off x="0" y="838200"/>
            <a:ext cx="8229600" cy="6019800"/>
          </a:xfrm>
        </p:spPr>
        <p:txBody>
          <a:bodyPr>
            <a:normAutofit/>
          </a:bodyPr>
          <a:lstStyle/>
          <a:p>
            <a:pPr>
              <a:buNone/>
            </a:pPr>
            <a:r>
              <a:rPr lang="en-IN" sz="1400" dirty="0" smtClean="0">
                <a:solidFill>
                  <a:schemeClr val="lt1"/>
                </a:solidFill>
              </a:rPr>
              <a:t>                                                                         </a:t>
            </a:r>
          </a:p>
        </p:txBody>
      </p:sp>
      <p:sp>
        <p:nvSpPr>
          <p:cNvPr id="7" name="Oval 6"/>
          <p:cNvSpPr/>
          <p:nvPr/>
        </p:nvSpPr>
        <p:spPr>
          <a:xfrm>
            <a:off x="914400" y="762000"/>
            <a:ext cx="1828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Strategic Plan</a:t>
            </a:r>
            <a:endParaRPr lang="en-IN" sz="1400" dirty="0"/>
          </a:p>
        </p:txBody>
      </p:sp>
      <p:sp>
        <p:nvSpPr>
          <p:cNvPr id="8" name="Oval 7"/>
          <p:cNvSpPr/>
          <p:nvPr/>
        </p:nvSpPr>
        <p:spPr>
          <a:xfrm>
            <a:off x="838200" y="1676400"/>
            <a:ext cx="1752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Feasibility</a:t>
            </a:r>
            <a:r>
              <a:rPr lang="en-IN" dirty="0" smtClean="0"/>
              <a:t> </a:t>
            </a:r>
            <a:r>
              <a:rPr lang="en-IN" sz="1400" dirty="0" smtClean="0"/>
              <a:t>Study</a:t>
            </a:r>
            <a:endParaRPr lang="en-IN" sz="1400" dirty="0"/>
          </a:p>
        </p:txBody>
      </p:sp>
      <p:sp>
        <p:nvSpPr>
          <p:cNvPr id="9" name="Oval 8"/>
          <p:cNvSpPr/>
          <p:nvPr/>
        </p:nvSpPr>
        <p:spPr>
          <a:xfrm>
            <a:off x="3352800" y="1600200"/>
            <a:ext cx="1905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smtClean="0"/>
              <a:t>   </a:t>
            </a:r>
            <a:r>
              <a:rPr lang="en-IN" sz="1400" dirty="0" smtClean="0"/>
              <a:t> In principle</a:t>
            </a:r>
          </a:p>
          <a:p>
            <a:r>
              <a:rPr lang="en-IN" sz="1400" dirty="0" smtClean="0"/>
              <a:t>    approval of</a:t>
            </a:r>
          </a:p>
          <a:p>
            <a:r>
              <a:rPr lang="en-IN" sz="1400" dirty="0" smtClean="0"/>
              <a:t>     PPPAC </a:t>
            </a:r>
          </a:p>
        </p:txBody>
      </p:sp>
      <p:sp>
        <p:nvSpPr>
          <p:cNvPr id="15" name="Rectangle 14"/>
          <p:cNvSpPr/>
          <p:nvPr/>
        </p:nvSpPr>
        <p:spPr>
          <a:xfrm>
            <a:off x="1371600" y="2590800"/>
            <a:ext cx="3352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t>Detailed Project Report / MCA / Shareholders’ Agreement/State Support Agreement/OMD agreement</a:t>
            </a:r>
          </a:p>
        </p:txBody>
      </p:sp>
      <p:sp>
        <p:nvSpPr>
          <p:cNvPr id="16" name="Rectangle 15"/>
          <p:cNvSpPr/>
          <p:nvPr/>
        </p:nvSpPr>
        <p:spPr>
          <a:xfrm>
            <a:off x="5257800" y="3048000"/>
            <a:ext cx="1752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Request for Approval</a:t>
            </a:r>
          </a:p>
        </p:txBody>
      </p:sp>
      <p:sp>
        <p:nvSpPr>
          <p:cNvPr id="19" name="Down Arrow 18"/>
          <p:cNvSpPr/>
          <p:nvPr/>
        </p:nvSpPr>
        <p:spPr>
          <a:xfrm>
            <a:off x="1676400" y="1219200"/>
            <a:ext cx="76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Down Arrow 19"/>
          <p:cNvSpPr/>
          <p:nvPr/>
        </p:nvSpPr>
        <p:spPr>
          <a:xfrm>
            <a:off x="1676400" y="2209800"/>
            <a:ext cx="76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ight Arrow 20"/>
          <p:cNvSpPr/>
          <p:nvPr/>
        </p:nvSpPr>
        <p:spPr>
          <a:xfrm>
            <a:off x="4724400" y="3200400"/>
            <a:ext cx="5334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Down Arrow 21"/>
          <p:cNvSpPr/>
          <p:nvPr/>
        </p:nvSpPr>
        <p:spPr>
          <a:xfrm>
            <a:off x="4191000" y="23622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p:cNvSpPr/>
          <p:nvPr/>
        </p:nvSpPr>
        <p:spPr>
          <a:xfrm>
            <a:off x="3962400" y="3962400"/>
            <a:ext cx="2057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Approval of PPPAC</a:t>
            </a:r>
          </a:p>
        </p:txBody>
      </p:sp>
      <p:sp>
        <p:nvSpPr>
          <p:cNvPr id="24" name="Down Arrow 23"/>
          <p:cNvSpPr/>
          <p:nvPr/>
        </p:nvSpPr>
        <p:spPr>
          <a:xfrm>
            <a:off x="4419600" y="3429000"/>
            <a:ext cx="45719"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Down Arrow 24"/>
          <p:cNvSpPr/>
          <p:nvPr/>
        </p:nvSpPr>
        <p:spPr>
          <a:xfrm>
            <a:off x="5638800" y="3429000"/>
            <a:ext cx="76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p:cNvSpPr/>
          <p:nvPr/>
        </p:nvSpPr>
        <p:spPr>
          <a:xfrm>
            <a:off x="3962400" y="4572000"/>
            <a:ext cx="1600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Bid Document</a:t>
            </a:r>
          </a:p>
        </p:txBody>
      </p:sp>
      <p:sp>
        <p:nvSpPr>
          <p:cNvPr id="27" name="Down Arrow 26"/>
          <p:cNvSpPr/>
          <p:nvPr/>
        </p:nvSpPr>
        <p:spPr>
          <a:xfrm flipH="1">
            <a:off x="5227319" y="4267200"/>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p:cNvSpPr/>
          <p:nvPr/>
        </p:nvSpPr>
        <p:spPr>
          <a:xfrm>
            <a:off x="3962400" y="5029200"/>
            <a:ext cx="1828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Shortlist of Bidders</a:t>
            </a:r>
          </a:p>
        </p:txBody>
      </p:sp>
      <p:sp>
        <p:nvSpPr>
          <p:cNvPr id="29" name="Down Arrow 28"/>
          <p:cNvSpPr/>
          <p:nvPr/>
        </p:nvSpPr>
        <p:spPr>
          <a:xfrm flipH="1">
            <a:off x="5181600" y="4876800"/>
            <a:ext cx="4571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p:cNvSpPr/>
          <p:nvPr/>
        </p:nvSpPr>
        <p:spPr>
          <a:xfrm>
            <a:off x="3962400" y="5562600"/>
            <a:ext cx="220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RFQ/ Bidding Process</a:t>
            </a:r>
          </a:p>
        </p:txBody>
      </p:sp>
      <p:sp>
        <p:nvSpPr>
          <p:cNvPr id="31" name="Down Arrow 30"/>
          <p:cNvSpPr/>
          <p:nvPr/>
        </p:nvSpPr>
        <p:spPr>
          <a:xfrm>
            <a:off x="5181600" y="53340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p:cNvSpPr/>
          <p:nvPr/>
        </p:nvSpPr>
        <p:spPr>
          <a:xfrm>
            <a:off x="3962400" y="5943600"/>
            <a:ext cx="2438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Identify Private Participants</a:t>
            </a:r>
          </a:p>
        </p:txBody>
      </p:sp>
      <p:sp>
        <p:nvSpPr>
          <p:cNvPr id="35" name="Down Arrow 34"/>
          <p:cNvSpPr/>
          <p:nvPr/>
        </p:nvSpPr>
        <p:spPr>
          <a:xfrm>
            <a:off x="5181600" y="5791200"/>
            <a:ext cx="4571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 </a:t>
            </a:r>
            <a:endParaRPr lang="en-IN" dirty="0"/>
          </a:p>
        </p:txBody>
      </p:sp>
      <p:sp>
        <p:nvSpPr>
          <p:cNvPr id="36" name="Rectangle 35"/>
          <p:cNvSpPr/>
          <p:nvPr/>
        </p:nvSpPr>
        <p:spPr>
          <a:xfrm>
            <a:off x="3733800" y="6324600"/>
            <a:ext cx="403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Concession Agreement/Share holders Agreement</a:t>
            </a:r>
          </a:p>
        </p:txBody>
      </p:sp>
      <p:sp>
        <p:nvSpPr>
          <p:cNvPr id="37" name="Down Arrow 36"/>
          <p:cNvSpPr/>
          <p:nvPr/>
        </p:nvSpPr>
        <p:spPr>
          <a:xfrm>
            <a:off x="5181600" y="6172200"/>
            <a:ext cx="4571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Left Arrow 38"/>
          <p:cNvSpPr/>
          <p:nvPr/>
        </p:nvSpPr>
        <p:spPr>
          <a:xfrm>
            <a:off x="3581400" y="6477000"/>
            <a:ext cx="15240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p:cNvSpPr/>
          <p:nvPr/>
        </p:nvSpPr>
        <p:spPr>
          <a:xfrm>
            <a:off x="2209800" y="6172200"/>
            <a:ext cx="1447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Financial Closure</a:t>
            </a:r>
          </a:p>
        </p:txBody>
      </p:sp>
      <p:sp>
        <p:nvSpPr>
          <p:cNvPr id="41" name="Left Arrow 40"/>
          <p:cNvSpPr/>
          <p:nvPr/>
        </p:nvSpPr>
        <p:spPr>
          <a:xfrm>
            <a:off x="1981200" y="6400800"/>
            <a:ext cx="22860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p:cNvSpPr/>
          <p:nvPr/>
        </p:nvSpPr>
        <p:spPr>
          <a:xfrm>
            <a:off x="304800" y="5791200"/>
            <a:ext cx="16764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t>Independent Engineers</a:t>
            </a:r>
          </a:p>
          <a:p>
            <a:r>
              <a:rPr lang="en-IN" sz="1400" dirty="0" smtClean="0"/>
              <a:t>Independent Auditor</a:t>
            </a:r>
          </a:p>
        </p:txBody>
      </p:sp>
      <p:sp>
        <p:nvSpPr>
          <p:cNvPr id="33" name="Up Arrow 32"/>
          <p:cNvSpPr/>
          <p:nvPr/>
        </p:nvSpPr>
        <p:spPr>
          <a:xfrm>
            <a:off x="2819400" y="6019800"/>
            <a:ext cx="45719"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p:cNvSpPr/>
          <p:nvPr/>
        </p:nvSpPr>
        <p:spPr>
          <a:xfrm>
            <a:off x="2133600" y="5486400"/>
            <a:ext cx="1752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Project</a:t>
            </a:r>
          </a:p>
          <a:p>
            <a:pPr algn="ctr"/>
            <a:r>
              <a:rPr lang="en-IN" sz="1400" dirty="0" smtClean="0"/>
              <a:t>construction</a:t>
            </a:r>
          </a:p>
        </p:txBody>
      </p:sp>
      <p:sp>
        <p:nvSpPr>
          <p:cNvPr id="38" name="Up Arrow 37"/>
          <p:cNvSpPr/>
          <p:nvPr/>
        </p:nvSpPr>
        <p:spPr>
          <a:xfrm>
            <a:off x="1143000" y="5562600"/>
            <a:ext cx="45719"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p:cNvSpPr/>
          <p:nvPr/>
        </p:nvSpPr>
        <p:spPr>
          <a:xfrm>
            <a:off x="381000" y="4876800"/>
            <a:ext cx="1600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Monitoring of service to customers</a:t>
            </a:r>
          </a:p>
        </p:txBody>
      </p:sp>
      <p:sp>
        <p:nvSpPr>
          <p:cNvPr id="44" name="Up Arrow 43"/>
          <p:cNvSpPr/>
          <p:nvPr/>
        </p:nvSpPr>
        <p:spPr>
          <a:xfrm>
            <a:off x="2819400" y="5257800"/>
            <a:ext cx="45719"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p:cNvSpPr/>
          <p:nvPr/>
        </p:nvSpPr>
        <p:spPr>
          <a:xfrm>
            <a:off x="2057400" y="4191000"/>
            <a:ext cx="1828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t>Operation maintenance   development</a:t>
            </a:r>
          </a:p>
        </p:txBody>
      </p:sp>
      <p:sp>
        <p:nvSpPr>
          <p:cNvPr id="50" name="Left Arrow 49"/>
          <p:cNvSpPr/>
          <p:nvPr/>
        </p:nvSpPr>
        <p:spPr>
          <a:xfrm>
            <a:off x="1905000" y="5029200"/>
            <a:ext cx="38100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Up Arrow 50"/>
          <p:cNvSpPr/>
          <p:nvPr/>
        </p:nvSpPr>
        <p:spPr>
          <a:xfrm>
            <a:off x="2895600" y="4038600"/>
            <a:ext cx="45719"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Oval 51"/>
          <p:cNvSpPr/>
          <p:nvPr/>
        </p:nvSpPr>
        <p:spPr>
          <a:xfrm>
            <a:off x="1905000" y="3581400"/>
            <a:ext cx="2057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ROI, revenue sharing etc</a:t>
            </a:r>
            <a:endParaRPr lang="en-IN" sz="1400" dirty="0"/>
          </a:p>
        </p:txBody>
      </p:sp>
      <p:sp>
        <p:nvSpPr>
          <p:cNvPr id="53" name="Left Arrow 52"/>
          <p:cNvSpPr/>
          <p:nvPr/>
        </p:nvSpPr>
        <p:spPr>
          <a:xfrm>
            <a:off x="1905000" y="4343400"/>
            <a:ext cx="3810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p:cNvSpPr/>
          <p:nvPr/>
        </p:nvSpPr>
        <p:spPr>
          <a:xfrm>
            <a:off x="152400" y="3733800"/>
            <a:ext cx="1752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t>Termination at end of concession period</a:t>
            </a:r>
            <a:endParaRPr lang="en-IN" sz="1400" dirty="0"/>
          </a:p>
        </p:txBody>
      </p:sp>
      <p:sp>
        <p:nvSpPr>
          <p:cNvPr id="47" name="Slide Number Placeholder 46"/>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IN" sz="2000" dirty="0" smtClean="0"/>
              <a:t/>
            </a:r>
            <a:br>
              <a:rPr lang="en-IN" sz="2000" dirty="0" smtClean="0"/>
            </a:br>
            <a:r>
              <a:rPr lang="en-IN" sz="2000" dirty="0" smtClean="0"/>
              <a:t/>
            </a:r>
            <a:br>
              <a:rPr lang="en-IN" sz="2000" dirty="0" smtClean="0"/>
            </a:br>
            <a:r>
              <a:rPr lang="en-IN" sz="2000" dirty="0" smtClean="0"/>
              <a:t/>
            </a:r>
            <a:br>
              <a:rPr lang="en-IN" sz="2000" dirty="0" smtClean="0"/>
            </a:br>
            <a:r>
              <a:rPr lang="en-IN" sz="3200" dirty="0" smtClean="0"/>
              <a:t> </a:t>
            </a:r>
            <a:br>
              <a:rPr lang="en-IN" sz="3200" dirty="0" smtClean="0"/>
            </a:br>
            <a:r>
              <a:rPr lang="en-IN" sz="3200" dirty="0" smtClean="0"/>
              <a:t/>
            </a:r>
            <a:br>
              <a:rPr lang="en-IN" sz="3200" dirty="0" smtClean="0"/>
            </a:br>
            <a:r>
              <a:rPr lang="en-IN" sz="3200" dirty="0" smtClean="0"/>
              <a:t/>
            </a:r>
            <a:br>
              <a:rPr lang="en-IN" sz="3200" dirty="0" smtClean="0"/>
            </a:br>
            <a:r>
              <a:rPr lang="en-IN" sz="3200" dirty="0" smtClean="0"/>
              <a:t/>
            </a:r>
            <a:br>
              <a:rPr lang="en-IN" sz="3200" dirty="0" smtClean="0"/>
            </a:br>
            <a:r>
              <a:rPr lang="en-IN" sz="3200" dirty="0" smtClean="0"/>
              <a:t/>
            </a:r>
            <a:br>
              <a:rPr lang="en-IN" sz="3200" dirty="0" smtClean="0"/>
            </a:br>
            <a:r>
              <a:rPr lang="en-IN" sz="2200" b="1" u="sng" dirty="0" smtClean="0"/>
              <a:t>Prospective Model for Rail Connectivity &amp; Capacity Augmentation Projects </a:t>
            </a:r>
            <a:r>
              <a:rPr lang="en-IN" sz="2200" b="1" dirty="0" smtClean="0"/>
              <a:t>             </a:t>
            </a:r>
            <a:r>
              <a:rPr lang="en-IN" sz="3100" dirty="0" smtClean="0"/>
              <a:t/>
            </a:r>
            <a:br>
              <a:rPr lang="en-IN" sz="3100" dirty="0" smtClean="0"/>
            </a:br>
            <a:endParaRPr lang="en-IN" sz="3100" dirty="0"/>
          </a:p>
        </p:txBody>
      </p:sp>
      <p:sp>
        <p:nvSpPr>
          <p:cNvPr id="3" name="Content Placeholder 2"/>
          <p:cNvSpPr>
            <a:spLocks noGrp="1"/>
          </p:cNvSpPr>
          <p:nvPr>
            <p:ph idx="1"/>
          </p:nvPr>
        </p:nvSpPr>
        <p:spPr>
          <a:xfrm>
            <a:off x="457200" y="762000"/>
            <a:ext cx="8229600" cy="5867400"/>
          </a:xfrm>
        </p:spPr>
        <p:txBody>
          <a:bodyPr>
            <a:normAutofit/>
          </a:bodyPr>
          <a:lstStyle/>
          <a:p>
            <a:pPr>
              <a:buNone/>
            </a:pPr>
            <a:r>
              <a:rPr lang="en-IN" sz="1800" u="sng" dirty="0" smtClean="0"/>
              <a:t>Objective</a:t>
            </a:r>
          </a:p>
          <a:p>
            <a:r>
              <a:rPr lang="en-IN" sz="1800" dirty="0" smtClean="0"/>
              <a:t>Supplementing Government investment in rail infrastructure projects by</a:t>
            </a:r>
          </a:p>
          <a:p>
            <a:pPr>
              <a:buNone/>
            </a:pPr>
            <a:r>
              <a:rPr lang="en-IN" sz="1800" dirty="0" smtClean="0"/>
              <a:t>      private capital flows.</a:t>
            </a:r>
          </a:p>
          <a:p>
            <a:r>
              <a:rPr lang="en-IN" sz="1800" dirty="0" smtClean="0"/>
              <a:t>Involving the States in creation/development of rail infrastructure for the common public good.</a:t>
            </a:r>
          </a:p>
          <a:p>
            <a:r>
              <a:rPr lang="en-IN" sz="1800" dirty="0" smtClean="0"/>
              <a:t>Timely creation of rail transport capacity to avoid supply-demand mismatch.</a:t>
            </a:r>
          </a:p>
          <a:p>
            <a:r>
              <a:rPr lang="en-IN" sz="1800" dirty="0" smtClean="0"/>
              <a:t>Ensuring availability of transport needs consistent with the expected GDP</a:t>
            </a:r>
          </a:p>
          <a:p>
            <a:pPr>
              <a:buNone/>
            </a:pPr>
            <a:r>
              <a:rPr lang="en-IN" sz="1800" dirty="0" smtClean="0"/>
              <a:t>      growth of 9%</a:t>
            </a:r>
          </a:p>
          <a:p>
            <a:pPr>
              <a:buNone/>
            </a:pPr>
            <a:r>
              <a:rPr lang="en-IN" sz="1800" u="sng" dirty="0" smtClean="0"/>
              <a:t>Models &amp; Policy Frame Work</a:t>
            </a:r>
          </a:p>
          <a:p>
            <a:pPr marL="342900" indent="-342900"/>
            <a:r>
              <a:rPr lang="en-IN" sz="1800" dirty="0" smtClean="0"/>
              <a:t>Non-Government Railway Models</a:t>
            </a:r>
          </a:p>
          <a:p>
            <a:r>
              <a:rPr lang="en-IN" sz="1800" dirty="0" smtClean="0"/>
              <a:t>JV Model for operationally necessary/ bankable sanctioned/to be sanctioned Railway projects</a:t>
            </a:r>
          </a:p>
          <a:p>
            <a:r>
              <a:rPr lang="en-IN" sz="1800" dirty="0" smtClean="0"/>
              <a:t>Railway Projects on BOT awarded through Competitive Bidding</a:t>
            </a:r>
          </a:p>
          <a:p>
            <a:r>
              <a:rPr lang="en-IN" sz="1800" dirty="0" smtClean="0"/>
              <a:t>Capacity Augmentation (Doubling/Third line/Fourth line, etc) with funding provided by customers.</a:t>
            </a:r>
          </a:p>
          <a:p>
            <a:r>
              <a:rPr lang="en-IN" sz="1800" dirty="0" smtClean="0"/>
              <a:t>Capacity Augmentation (Doubling/Third-line/Fourth line, etc)- Annuity</a:t>
            </a:r>
          </a:p>
          <a:p>
            <a:pPr>
              <a:buNone/>
            </a:pPr>
            <a:r>
              <a:rPr lang="en-IN" sz="1800" dirty="0" smtClean="0"/>
              <a:t>     Model Applicability</a:t>
            </a:r>
            <a:endParaRPr lang="en-IN" sz="1800" u="sn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76200"/>
          </a:xfrm>
        </p:spPr>
        <p:txBody>
          <a:bodyPr>
            <a:normAutofit fontScale="90000"/>
          </a:bodyPr>
          <a:lstStyle/>
          <a:p>
            <a:endParaRPr lang="en-IN" dirty="0"/>
          </a:p>
        </p:txBody>
      </p:sp>
      <p:sp>
        <p:nvSpPr>
          <p:cNvPr id="7" name="Content Placeholder 6"/>
          <p:cNvSpPr>
            <a:spLocks noGrp="1"/>
          </p:cNvSpPr>
          <p:nvPr>
            <p:ph idx="1"/>
          </p:nvPr>
        </p:nvSpPr>
        <p:spPr>
          <a:xfrm>
            <a:off x="152400" y="0"/>
            <a:ext cx="8534400" cy="6324600"/>
          </a:xfrm>
        </p:spPr>
        <p:txBody>
          <a:bodyPr/>
          <a:lstStyle/>
          <a:p>
            <a:pPr>
              <a:buNone/>
            </a:pPr>
            <a:r>
              <a:rPr lang="en-IN" u="sng" dirty="0" smtClean="0"/>
              <a:t>Salient Features</a:t>
            </a:r>
          </a:p>
          <a:p>
            <a:pPr algn="just">
              <a:buNone/>
            </a:pPr>
            <a:r>
              <a:rPr lang="en-IN" sz="1800" dirty="0" smtClean="0"/>
              <a:t>    The applicability , legal/policy framework, Project development &amp; Project Structuring , Project Developer funding and Land Acquisition , Construction, Maintenance, Operation &amp; Revenue collection, Concession Period  &amp; Risk Mitigation etc. for each models are different and therefore suitability of individual model  are also different for different type of projects such as:</a:t>
            </a:r>
          </a:p>
          <a:p>
            <a:pPr algn="just">
              <a:buNone/>
            </a:pPr>
            <a:endParaRPr lang="en-IN" sz="1800" dirty="0" smtClean="0"/>
          </a:p>
          <a:p>
            <a:pPr algn="just">
              <a:buNone/>
            </a:pPr>
            <a:endParaRPr lang="en-IN" sz="1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graphicFrame>
        <p:nvGraphicFramePr>
          <p:cNvPr id="8" name="Table 7"/>
          <p:cNvGraphicFramePr>
            <a:graphicFrameLocks noGrp="1"/>
          </p:cNvGraphicFramePr>
          <p:nvPr/>
        </p:nvGraphicFramePr>
        <p:xfrm>
          <a:off x="152400" y="1981201"/>
          <a:ext cx="8763000" cy="4735560"/>
        </p:xfrm>
        <a:graphic>
          <a:graphicData uri="http://schemas.openxmlformats.org/drawingml/2006/table">
            <a:tbl>
              <a:tblPr firstRow="1" bandRow="1">
                <a:tableStyleId>{5C22544A-7EE6-4342-B048-85BDC9FD1C3A}</a:tableStyleId>
              </a:tblPr>
              <a:tblGrid>
                <a:gridCol w="2590800"/>
                <a:gridCol w="6172200"/>
              </a:tblGrid>
              <a:tr h="661214">
                <a:tc>
                  <a:txBody>
                    <a:bodyPr/>
                    <a:lstStyle/>
                    <a:p>
                      <a:pPr algn="ctr"/>
                      <a:r>
                        <a:rPr lang="en-IN" dirty="0" smtClean="0"/>
                        <a:t>Models &amp; Policy Frame</a:t>
                      </a:r>
                      <a:r>
                        <a:rPr lang="en-IN" baseline="0" dirty="0" smtClean="0"/>
                        <a:t> Work</a:t>
                      </a:r>
                      <a:endParaRPr lang="en-IN" dirty="0"/>
                    </a:p>
                  </a:txBody>
                  <a:tcPr/>
                </a:tc>
                <a:tc>
                  <a:txBody>
                    <a:bodyPr/>
                    <a:lstStyle/>
                    <a:p>
                      <a:pPr algn="ctr"/>
                      <a:r>
                        <a:rPr lang="en-IN" dirty="0" smtClean="0"/>
                        <a:t>Suitable Projects</a:t>
                      </a:r>
                      <a:endParaRPr lang="en-IN" dirty="0"/>
                    </a:p>
                  </a:txBody>
                  <a:tcPr/>
                </a:tc>
              </a:tr>
              <a:tr h="929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t>Non-Govt.</a:t>
                      </a:r>
                      <a:r>
                        <a:rPr lang="en-IN" sz="1800" baseline="0" dirty="0" smtClean="0"/>
                        <a:t> </a:t>
                      </a:r>
                      <a:r>
                        <a:rPr lang="en-IN" sz="1800" dirty="0" smtClean="0"/>
                        <a:t>Rly. Models</a:t>
                      </a:r>
                      <a:endParaRPr lang="en-IN" dirty="0"/>
                    </a:p>
                  </a:txBody>
                  <a:tcPr/>
                </a:tc>
                <a:tc>
                  <a:txBody>
                    <a:bodyPr/>
                    <a:lstStyle/>
                    <a:p>
                      <a:r>
                        <a:rPr lang="en-IN" dirty="0" smtClean="0"/>
                        <a:t>Siding &amp; New last mile connectivity project at either end of the rail transportation such as Ports, large Mines,</a:t>
                      </a:r>
                      <a:r>
                        <a:rPr lang="en-IN" baseline="0" dirty="0" smtClean="0"/>
                        <a:t> Logistic Parks or other similar industries or cluster of industries</a:t>
                      </a:r>
                      <a:endParaRPr lang="en-IN" dirty="0"/>
                    </a:p>
                  </a:txBody>
                  <a:tcPr/>
                </a:tc>
              </a:tr>
              <a:tr h="929326">
                <a:tc>
                  <a:txBody>
                    <a:bodyPr/>
                    <a:lstStyle/>
                    <a:p>
                      <a:r>
                        <a:rPr lang="en-IN" sz="1800" dirty="0" smtClean="0"/>
                        <a:t>JV Model – for Bankable projects</a:t>
                      </a:r>
                      <a:endParaRPr lang="en-IN" dirty="0"/>
                    </a:p>
                  </a:txBody>
                  <a:tcPr/>
                </a:tc>
                <a:tc>
                  <a:txBody>
                    <a:bodyPr/>
                    <a:lstStyle/>
                    <a:p>
                      <a:r>
                        <a:rPr lang="en-IN" dirty="0" smtClean="0"/>
                        <a:t>New line &amp; Gauge conversion having clearly identifiable stake holders either as user of the line or utilities such as Ports,</a:t>
                      </a:r>
                      <a:r>
                        <a:rPr lang="en-IN" baseline="0" dirty="0" smtClean="0"/>
                        <a:t> Mines, Exporters, Plants &amp; the State Govt.  </a:t>
                      </a:r>
                      <a:endParaRPr lang="en-IN" dirty="0"/>
                    </a:p>
                  </a:txBody>
                  <a:tcPr/>
                </a:tc>
              </a:tr>
              <a:tr h="6043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t>BOT  Model- through</a:t>
                      </a:r>
                      <a:r>
                        <a:rPr lang="en-IN" sz="1800" baseline="0" dirty="0" smtClean="0"/>
                        <a:t> Competitive Bidding</a:t>
                      </a:r>
                      <a:endParaRPr lang="en-IN" dirty="0" smtClean="0"/>
                    </a:p>
                  </a:txBody>
                  <a:tcPr/>
                </a:tc>
                <a:tc>
                  <a:txBody>
                    <a:bodyPr/>
                    <a:lstStyle/>
                    <a:p>
                      <a:r>
                        <a:rPr lang="en-IN" dirty="0" smtClean="0"/>
                        <a:t>Long</a:t>
                      </a:r>
                      <a:r>
                        <a:rPr lang="en-IN" baseline="0" dirty="0" smtClean="0"/>
                        <a:t> Rail corridor  such as DFC , New line and  Gauge conversion –funding through Private investors (DBFMT)</a:t>
                      </a:r>
                      <a:endParaRPr lang="en-IN" dirty="0"/>
                    </a:p>
                  </a:txBody>
                  <a:tcPr/>
                </a:tc>
              </a:tr>
              <a:tr h="661214">
                <a:tc>
                  <a:txBody>
                    <a:bodyPr/>
                    <a:lstStyle/>
                    <a:p>
                      <a:r>
                        <a:rPr lang="en-IN" sz="1800" dirty="0" smtClean="0"/>
                        <a:t>Capacity Augmentation</a:t>
                      </a:r>
                      <a:endParaRPr lang="en-IN" dirty="0"/>
                    </a:p>
                  </a:txBody>
                  <a:tcPr/>
                </a:tc>
                <a:tc>
                  <a:txBody>
                    <a:bodyPr/>
                    <a:lstStyle/>
                    <a:p>
                      <a:r>
                        <a:rPr lang="en-IN" sz="1800" dirty="0" smtClean="0"/>
                        <a:t>Doubling /Third line/Fourth line,  Funding through private investors for mutual benefit of customers &amp; Indian </a:t>
                      </a:r>
                      <a:r>
                        <a:rPr lang="en-IN" sz="1800" dirty="0" err="1" smtClean="0"/>
                        <a:t>Rlys</a:t>
                      </a:r>
                      <a:r>
                        <a:rPr lang="en-IN" sz="1800" dirty="0" smtClean="0"/>
                        <a:t>.</a:t>
                      </a:r>
                      <a:endParaRPr lang="en-IN" dirty="0"/>
                    </a:p>
                  </a:txBody>
                  <a:tcPr/>
                </a:tc>
              </a:tr>
              <a:tr h="861562">
                <a:tc>
                  <a:txBody>
                    <a:bodyPr/>
                    <a:lstStyle/>
                    <a:p>
                      <a:r>
                        <a:rPr lang="en-IN" sz="1800" dirty="0" smtClean="0"/>
                        <a:t>Capacity  Augmentation- Annuity Model</a:t>
                      </a:r>
                      <a:endParaRPr lang="en-IN" dirty="0"/>
                    </a:p>
                  </a:txBody>
                  <a:tcPr/>
                </a:tc>
                <a:tc>
                  <a:txBody>
                    <a:bodyPr/>
                    <a:lstStyle/>
                    <a:p>
                      <a:r>
                        <a:rPr lang="en-IN" sz="1800" dirty="0" smtClean="0"/>
                        <a:t>Doubling/Third-line/Fourth line, funding through</a:t>
                      </a:r>
                      <a:r>
                        <a:rPr lang="en-IN" sz="1800" baseline="0" dirty="0" smtClean="0"/>
                        <a:t> private investor s by any specific user is not possible</a:t>
                      </a:r>
                      <a:endParaRPr lang="en-IN" dirty="0"/>
                    </a:p>
                  </a:txBody>
                  <a:tcPr/>
                </a:tc>
              </a:tr>
            </a:tbl>
          </a:graphicData>
        </a:graphic>
      </p:graphicFrame>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457200"/>
          </a:xfrm>
        </p:spPr>
        <p:txBody>
          <a:bodyPr>
            <a:normAutofit fontScale="90000"/>
          </a:bodyPr>
          <a:lstStyle/>
          <a:p>
            <a:r>
              <a:rPr lang="en-IN" sz="3200" u="sng" dirty="0" smtClean="0"/>
              <a:t>BOT Model- through Competitive Bidding (DBFMT)</a:t>
            </a:r>
            <a:endParaRPr lang="en-IN" sz="3200" u="sng" dirty="0"/>
          </a:p>
        </p:txBody>
      </p:sp>
      <p:sp>
        <p:nvSpPr>
          <p:cNvPr id="3" name="Content Placeholder 2"/>
          <p:cNvSpPr>
            <a:spLocks noGrp="1"/>
          </p:cNvSpPr>
          <p:nvPr>
            <p:ph idx="1"/>
          </p:nvPr>
        </p:nvSpPr>
        <p:spPr>
          <a:xfrm>
            <a:off x="228600" y="457200"/>
            <a:ext cx="8610600" cy="6248400"/>
          </a:xfrm>
        </p:spPr>
        <p:txBody>
          <a:bodyPr>
            <a:normAutofit lnSpcReduction="10000"/>
          </a:bodyPr>
          <a:lstStyle/>
          <a:p>
            <a:r>
              <a:rPr lang="en-IN" sz="1800" dirty="0" smtClean="0"/>
              <a:t>Applicability – Long Corridors (New Line &amp; Gauge Conversion Projects or DFC)</a:t>
            </a:r>
          </a:p>
          <a:p>
            <a:r>
              <a:rPr lang="en-IN" sz="1800" dirty="0" smtClean="0"/>
              <a:t>Selection – Through Competitive Bidding process- premium or Grant  (Viability Gap Funding) is bidding parameters</a:t>
            </a:r>
          </a:p>
          <a:p>
            <a:r>
              <a:rPr lang="en-IN" sz="1800" dirty="0" smtClean="0"/>
              <a:t>The Concessionaire so selected will Design Build Finance Maintain &amp; Transfer the Rly. Line at the end of Concession period</a:t>
            </a:r>
          </a:p>
          <a:p>
            <a:r>
              <a:rPr lang="en-IN" sz="1800" dirty="0" smtClean="0"/>
              <a:t>Project Development, Preparation of DPR, Establishing Financial Viability &amp; Bankability- by MOR/Zonal </a:t>
            </a:r>
            <a:r>
              <a:rPr lang="en-IN" sz="1800" dirty="0" err="1" smtClean="0"/>
              <a:t>Rlys</a:t>
            </a:r>
            <a:r>
              <a:rPr lang="en-IN" sz="1800" dirty="0" smtClean="0"/>
              <a:t>./DFCCIL</a:t>
            </a:r>
          </a:p>
          <a:p>
            <a:r>
              <a:rPr lang="en-IN" sz="1800" dirty="0" smtClean="0"/>
              <a:t>DBFMT  Concession - Funded by Concessionaire who will </a:t>
            </a:r>
          </a:p>
          <a:p>
            <a:pPr>
              <a:buNone/>
            </a:pPr>
            <a:r>
              <a:rPr lang="en-IN" sz="1800" dirty="0" smtClean="0"/>
              <a:t>                                           -Design and Build the Project within  Design &amp; performance </a:t>
            </a:r>
          </a:p>
          <a:p>
            <a:pPr>
              <a:buNone/>
            </a:pPr>
            <a:r>
              <a:rPr lang="en-IN" sz="1800" dirty="0" smtClean="0"/>
              <a:t>                                             parameters specified by MOR under mandatory certificates</a:t>
            </a:r>
          </a:p>
          <a:p>
            <a:pPr>
              <a:buNone/>
            </a:pPr>
            <a:r>
              <a:rPr lang="en-IN" sz="1800" dirty="0" smtClean="0"/>
              <a:t>                                             &amp; supervision from </a:t>
            </a:r>
            <a:r>
              <a:rPr lang="en-IN" sz="1800" dirty="0" err="1" smtClean="0"/>
              <a:t>Rlys</a:t>
            </a:r>
            <a:r>
              <a:rPr lang="en-IN" sz="1800" dirty="0" smtClean="0"/>
              <a:t>.</a:t>
            </a:r>
          </a:p>
          <a:p>
            <a:pPr>
              <a:buNone/>
            </a:pPr>
            <a:r>
              <a:rPr lang="en-IN" sz="1800" dirty="0" smtClean="0"/>
              <a:t>                                            -Approvals will be given by CRS through MOR/its </a:t>
            </a:r>
          </a:p>
          <a:p>
            <a:pPr>
              <a:buNone/>
            </a:pPr>
            <a:r>
              <a:rPr lang="en-IN" sz="1800" dirty="0" smtClean="0"/>
              <a:t>                                              representatives within a specific time frame (responsibility</a:t>
            </a:r>
          </a:p>
          <a:p>
            <a:pPr>
              <a:buNone/>
            </a:pPr>
            <a:r>
              <a:rPr lang="en-IN" sz="1800" dirty="0" smtClean="0"/>
              <a:t>                                              rests with MOR)</a:t>
            </a:r>
          </a:p>
          <a:p>
            <a:pPr>
              <a:buNone/>
            </a:pPr>
            <a:r>
              <a:rPr lang="en-IN" sz="1800" dirty="0" smtClean="0"/>
              <a:t>                                            -Land Acquisition by </a:t>
            </a:r>
            <a:r>
              <a:rPr lang="en-IN" sz="1800" dirty="0" err="1" smtClean="0"/>
              <a:t>Rlys</a:t>
            </a:r>
            <a:r>
              <a:rPr lang="en-IN" sz="1800" dirty="0" smtClean="0"/>
              <a:t>. at their cost and owned by Zonal </a:t>
            </a:r>
          </a:p>
          <a:p>
            <a:pPr>
              <a:buNone/>
            </a:pPr>
            <a:r>
              <a:rPr lang="en-IN" sz="1800" dirty="0" smtClean="0"/>
              <a:t>                                              </a:t>
            </a:r>
            <a:r>
              <a:rPr lang="en-IN" sz="1800" dirty="0" err="1" smtClean="0"/>
              <a:t>Rlys</a:t>
            </a:r>
            <a:r>
              <a:rPr lang="en-IN" sz="1800" dirty="0" smtClean="0"/>
              <a:t>. who will give on  license to Concessionaire at a licence </a:t>
            </a:r>
          </a:p>
          <a:p>
            <a:pPr>
              <a:buNone/>
            </a:pPr>
            <a:r>
              <a:rPr lang="en-IN" sz="1800" dirty="0" smtClean="0"/>
              <a:t>                                              fees of Rs.1 per annum</a:t>
            </a:r>
          </a:p>
          <a:p>
            <a:pPr>
              <a:buNone/>
            </a:pPr>
            <a:r>
              <a:rPr lang="en-IN" sz="1800" dirty="0" smtClean="0"/>
              <a:t>                                            - Maintenance of assets will be by Concessionaire</a:t>
            </a:r>
          </a:p>
          <a:p>
            <a:pPr>
              <a:buNone/>
            </a:pPr>
            <a:r>
              <a:rPr lang="en-IN" sz="1800" dirty="0" smtClean="0"/>
              <a:t>                                            - Operation by </a:t>
            </a:r>
            <a:r>
              <a:rPr lang="en-IN" sz="1800" dirty="0" err="1" smtClean="0"/>
              <a:t>Rlys</a:t>
            </a:r>
            <a:r>
              <a:rPr lang="en-IN" sz="1800" dirty="0" smtClean="0"/>
              <a:t>./its representative</a:t>
            </a:r>
          </a:p>
          <a:p>
            <a:pPr>
              <a:buNone/>
            </a:pPr>
            <a:r>
              <a:rPr lang="en-IN" sz="1800" dirty="0" smtClean="0"/>
              <a:t>                                            - Transfer of assets to owner by end of concession period</a:t>
            </a:r>
          </a:p>
          <a:p>
            <a:pPr>
              <a:buNone/>
            </a:pPr>
            <a:r>
              <a:rPr lang="en-IN" sz="1800" dirty="0" smtClean="0"/>
              <a:t>                                            - Revenue will be shared between Concessionaire &amp; IR</a:t>
            </a:r>
            <a:endParaRPr lang="en-IN" sz="1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381000"/>
          </a:xfrm>
        </p:spPr>
        <p:txBody>
          <a:bodyPr>
            <a:noAutofit/>
          </a:bodyPr>
          <a:lstStyle/>
          <a:p>
            <a:r>
              <a:rPr lang="en-IN" sz="2800" u="sng" dirty="0" smtClean="0"/>
              <a:t>REVENUE SHARE</a:t>
            </a:r>
            <a:endParaRPr lang="en-IN" sz="2800" u="sng" dirty="0"/>
          </a:p>
        </p:txBody>
      </p:sp>
      <p:sp>
        <p:nvSpPr>
          <p:cNvPr id="3" name="Content Placeholder 2"/>
          <p:cNvSpPr>
            <a:spLocks noGrp="1"/>
          </p:cNvSpPr>
          <p:nvPr>
            <p:ph idx="1"/>
          </p:nvPr>
        </p:nvSpPr>
        <p:spPr>
          <a:xfrm>
            <a:off x="152400" y="381000"/>
            <a:ext cx="8763000" cy="5943600"/>
          </a:xfrm>
        </p:spPr>
        <p:txBody>
          <a:bodyPr>
            <a:normAutofit/>
          </a:bodyPr>
          <a:lstStyle/>
          <a:p>
            <a:r>
              <a:rPr lang="en-IN" sz="1800" dirty="0" smtClean="0"/>
              <a:t>User fee to be paid by IR will be calculated as under:</a:t>
            </a:r>
          </a:p>
          <a:p>
            <a:pPr marL="342900" indent="-342900">
              <a:buAutoNum type="alphaLcPeriod"/>
            </a:pPr>
            <a:r>
              <a:rPr lang="en-IN" sz="1800" dirty="0" smtClean="0"/>
              <a:t>IR published tariff for the year of RFQ will form base tariff along with annual escalation percentage based on inflated mileage charges</a:t>
            </a:r>
          </a:p>
          <a:p>
            <a:pPr marL="342900" indent="-342900">
              <a:buAutoNum type="alphaLcPeriod"/>
            </a:pPr>
            <a:r>
              <a:rPr lang="en-IN" sz="1800" dirty="0" smtClean="0"/>
              <a:t>Inter  Rly. Financial adjustment formulae shall be used for apportionment of freight realized by IR on project section</a:t>
            </a:r>
          </a:p>
          <a:p>
            <a:pPr marL="342900" indent="-342900">
              <a:buAutoNum type="alphaLcPeriod"/>
            </a:pPr>
            <a:r>
              <a:rPr lang="en-IN" sz="1800" dirty="0" smtClean="0"/>
              <a:t>50% of apportioned freight will be paid as user fee to Concessionaire by IR</a:t>
            </a:r>
          </a:p>
          <a:p>
            <a:pPr marL="342900" indent="-342900">
              <a:buNone/>
            </a:pPr>
            <a:r>
              <a:rPr lang="en-IN" sz="1800" u="sng" dirty="0" smtClean="0"/>
              <a:t>Note</a:t>
            </a:r>
            <a:r>
              <a:rPr lang="en-IN" sz="1800" dirty="0" smtClean="0"/>
              <a:t>:  (1)	 As per routine protocol indicated in the Rly. Receipts ( RR)Trains will be</a:t>
            </a:r>
          </a:p>
          <a:p>
            <a:pPr marL="342900" indent="-342900">
              <a:buNone/>
            </a:pPr>
            <a:r>
              <a:rPr lang="en-IN" sz="1800" dirty="0" smtClean="0"/>
              <a:t>                 chargeable to the routes regardless of actual running</a:t>
            </a:r>
          </a:p>
          <a:p>
            <a:pPr marL="342900" indent="-342900">
              <a:buNone/>
            </a:pPr>
            <a:r>
              <a:rPr lang="en-IN" sz="1800" dirty="0" smtClean="0"/>
              <a:t>	     (2)	 Appropriate mechanism for year on year  escalation of base tariff shall be</a:t>
            </a:r>
          </a:p>
          <a:p>
            <a:pPr marL="342900" indent="-342900">
              <a:buNone/>
            </a:pPr>
            <a:r>
              <a:rPr lang="en-IN" sz="1800" dirty="0" smtClean="0"/>
              <a:t>                 built-in to insulate the concessionaire from the risk of inflation</a:t>
            </a:r>
          </a:p>
          <a:p>
            <a:pPr marL="342900" indent="-342900" algn="just">
              <a:buNone/>
            </a:pPr>
            <a:r>
              <a:rPr lang="en-IN" sz="1800" dirty="0" smtClean="0"/>
              <a:t>           (3) In case, Freight revisions by IR lag and freight charges do not cover the pay </a:t>
            </a:r>
          </a:p>
          <a:p>
            <a:pPr marL="342900" indent="-342900" algn="just">
              <a:buNone/>
            </a:pPr>
            <a:r>
              <a:rPr lang="en-IN" sz="1800" dirty="0" smtClean="0"/>
              <a:t>                 outs to the Concessionaire, IR would recover such additional amounts by </a:t>
            </a:r>
          </a:p>
          <a:p>
            <a:pPr marL="342900" indent="-342900" algn="just">
              <a:buNone/>
            </a:pPr>
            <a:r>
              <a:rPr lang="en-IN" sz="1800" dirty="0" smtClean="0"/>
              <a:t>                levying and collecting inflated mileage charges on the project line (similar to </a:t>
            </a:r>
          </a:p>
          <a:p>
            <a:pPr marL="342900" indent="-342900" algn="just">
              <a:buNone/>
            </a:pPr>
            <a:r>
              <a:rPr lang="en-IN" sz="1800" dirty="0" smtClean="0"/>
              <a:t>                </a:t>
            </a:r>
            <a:r>
              <a:rPr lang="en-IN" sz="1800" dirty="0" err="1" smtClean="0"/>
              <a:t>Konkan</a:t>
            </a:r>
            <a:r>
              <a:rPr lang="en-IN" sz="1800" dirty="0" smtClean="0"/>
              <a:t> Rly.). However, with  IR tariff authority, being made functional in </a:t>
            </a:r>
          </a:p>
          <a:p>
            <a:pPr marL="342900" indent="-342900" algn="just">
              <a:buNone/>
            </a:pPr>
            <a:r>
              <a:rPr lang="en-IN" sz="1800" dirty="0" smtClean="0"/>
              <a:t>                next financial year  will set right the tariff on year to year/ periodicity (to be </a:t>
            </a:r>
          </a:p>
          <a:p>
            <a:pPr marL="342900" indent="-342900" algn="just">
              <a:buNone/>
            </a:pPr>
            <a:r>
              <a:rPr lang="en-IN" sz="1800" dirty="0" smtClean="0"/>
              <a:t>                decided by authority) basis to take care of inflation.</a:t>
            </a:r>
          </a:p>
          <a:p>
            <a:pPr marL="342900" indent="-342900">
              <a:buNone/>
            </a:pPr>
            <a:endParaRPr lang="en-IN" sz="1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2827</TotalTime>
  <Words>4042</Words>
  <Application>Microsoft Office PowerPoint</Application>
  <PresentationFormat>On-screen Show (4:3)</PresentationFormat>
  <Paragraphs>749</Paragraphs>
  <Slides>44</Slides>
  <Notes>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Flow</vt:lpstr>
      <vt:lpstr>      PRESENTATION ON </vt:lpstr>
      <vt:lpstr>Public-Private Partnership (PPP) Project</vt:lpstr>
      <vt:lpstr>Public Private Partnership (PPP) in Emerging Markets</vt:lpstr>
      <vt:lpstr>Specific Benefits of PPP Model</vt:lpstr>
      <vt:lpstr>FLOW CHART FOR ESTABLISHMENT OF PPP PROJECTS</vt:lpstr>
      <vt:lpstr>         Prospective Model for Rail Connectivity &amp; Capacity Augmentation Projects               </vt:lpstr>
      <vt:lpstr>Slide 7</vt:lpstr>
      <vt:lpstr>BOT Model- through Competitive Bidding (DBFMT)</vt:lpstr>
      <vt:lpstr>REVENUE SHARE</vt:lpstr>
      <vt:lpstr>Concession Period</vt:lpstr>
      <vt:lpstr>  INTRODUCTION OF DFC</vt:lpstr>
      <vt:lpstr>Slide 12</vt:lpstr>
      <vt:lpstr>Proposed PPP Model (Under Finalization)</vt:lpstr>
      <vt:lpstr>Fundamental Design Parameters (SOD approved)</vt:lpstr>
      <vt:lpstr>Fundamental Design Parameters Contd......</vt:lpstr>
      <vt:lpstr> Detailed Project Report</vt:lpstr>
      <vt:lpstr> Prerequisites of PPP</vt:lpstr>
      <vt:lpstr>TOR for Financial Modelling</vt:lpstr>
      <vt:lpstr> Project Cost Phase-I (Dankuni-Gomoh)</vt:lpstr>
      <vt:lpstr>Project Details Phase-II (Gomoh-Sonnagar)</vt:lpstr>
      <vt:lpstr> World Bank Recommendations-</vt:lpstr>
      <vt:lpstr> </vt:lpstr>
      <vt:lpstr>Slide 23</vt:lpstr>
      <vt:lpstr>Slide 24</vt:lpstr>
      <vt:lpstr>Slide 25</vt:lpstr>
      <vt:lpstr>Slide 26</vt:lpstr>
      <vt:lpstr>  B. Carrying out preparatory work before a PPP transaction</vt:lpstr>
      <vt:lpstr>C. Establishing a performance management scheme </vt:lpstr>
      <vt:lpstr>D. Revenue enhancement through Railway Terminals and Logistic Parks</vt:lpstr>
      <vt:lpstr>MMLP (Multi Model Logistic Park)</vt:lpstr>
      <vt:lpstr>Components of MMLP</vt:lpstr>
      <vt:lpstr>E. Summary of Key Points</vt:lpstr>
      <vt:lpstr>         Project timelines</vt:lpstr>
      <vt:lpstr>ORGANIZATION CHART</vt:lpstr>
      <vt:lpstr>CURRENT STATUS</vt:lpstr>
      <vt:lpstr>BIDDING PROCESS</vt:lpstr>
      <vt:lpstr>SOME ISSUES  </vt:lpstr>
      <vt:lpstr>Some Issues Contd....</vt:lpstr>
      <vt:lpstr>Some Issues Contd....</vt:lpstr>
      <vt:lpstr>Projects in offering through PPP mode</vt:lpstr>
      <vt:lpstr>For expeditious PPP project on Railways/DFCCIL</vt:lpstr>
      <vt:lpstr>LIMITATIONS OF PPP</vt:lpstr>
      <vt:lpstr>CONCLUSION</vt:lpstr>
      <vt:lpstr>Slide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dc:title>
  <dc:creator>HP</dc:creator>
  <cp:lastModifiedBy>postgres</cp:lastModifiedBy>
  <cp:revision>253</cp:revision>
  <dcterms:created xsi:type="dcterms:W3CDTF">2006-08-16T00:00:00Z</dcterms:created>
  <dcterms:modified xsi:type="dcterms:W3CDTF">2016-06-09T06:08:33Z</dcterms:modified>
</cp:coreProperties>
</file>